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1695" r:id="rId3"/>
    <p:sldId id="1743" r:id="rId4"/>
    <p:sldId id="1744" r:id="rId5"/>
    <p:sldId id="1693" r:id="rId6"/>
    <p:sldId id="1694" r:id="rId7"/>
    <p:sldId id="1692" r:id="rId8"/>
    <p:sldId id="1696" r:id="rId9"/>
    <p:sldId id="1637" r:id="rId10"/>
    <p:sldId id="1735" r:id="rId11"/>
    <p:sldId id="1636" r:id="rId12"/>
    <p:sldId id="1736" r:id="rId13"/>
    <p:sldId id="1737" r:id="rId14"/>
    <p:sldId id="1697" r:id="rId15"/>
    <p:sldId id="1738" r:id="rId16"/>
    <p:sldId id="1739" r:id="rId17"/>
    <p:sldId id="1667" r:id="rId18"/>
    <p:sldId id="1668" r:id="rId19"/>
    <p:sldId id="270" r:id="rId20"/>
    <p:sldId id="1698" r:id="rId21"/>
    <p:sldId id="1700" r:id="rId22"/>
    <p:sldId id="1732" r:id="rId23"/>
    <p:sldId id="1733" r:id="rId24"/>
    <p:sldId id="1734" r:id="rId25"/>
    <p:sldId id="1699" r:id="rId26"/>
    <p:sldId id="274" r:id="rId27"/>
    <p:sldId id="1701" r:id="rId28"/>
    <p:sldId id="1702" r:id="rId29"/>
    <p:sldId id="1703" r:id="rId30"/>
    <p:sldId id="1704" r:id="rId31"/>
    <p:sldId id="1712" r:id="rId32"/>
    <p:sldId id="1713" r:id="rId33"/>
    <p:sldId id="1714" r:id="rId34"/>
    <p:sldId id="1611" r:id="rId35"/>
    <p:sldId id="1669" r:id="rId36"/>
    <p:sldId id="1655" r:id="rId37"/>
    <p:sldId id="1728" r:id="rId38"/>
    <p:sldId id="1670" r:id="rId39"/>
    <p:sldId id="1715" r:id="rId40"/>
    <p:sldId id="1716" r:id="rId41"/>
    <p:sldId id="1717" r:id="rId42"/>
    <p:sldId id="1740" r:id="rId43"/>
    <p:sldId id="1741" r:id="rId44"/>
    <p:sldId id="1742" r:id="rId45"/>
    <p:sldId id="1705" r:id="rId46"/>
    <p:sldId id="1726" r:id="rId47"/>
    <p:sldId id="1727" r:id="rId48"/>
    <p:sldId id="1706" r:id="rId49"/>
    <p:sldId id="1718" r:id="rId50"/>
    <p:sldId id="1719" r:id="rId51"/>
    <p:sldId id="1720" r:id="rId52"/>
    <p:sldId id="1721" r:id="rId53"/>
    <p:sldId id="1707" r:id="rId54"/>
    <p:sldId id="1729" r:id="rId55"/>
    <p:sldId id="1722" r:id="rId56"/>
    <p:sldId id="1723" r:id="rId57"/>
    <p:sldId id="1724" r:id="rId58"/>
    <p:sldId id="1708" r:id="rId59"/>
    <p:sldId id="1584" r:id="rId60"/>
    <p:sldId id="1583" r:id="rId61"/>
    <p:sldId id="1644" r:id="rId62"/>
    <p:sldId id="1650" r:id="rId63"/>
    <p:sldId id="1746" r:id="rId64"/>
    <p:sldId id="1747" r:id="rId65"/>
    <p:sldId id="1745" r:id="rId66"/>
    <p:sldId id="1607" r:id="rId67"/>
    <p:sldId id="1608" r:id="rId68"/>
    <p:sldId id="173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ORORBIA" initials="AO" lastIdx="2" clrIdx="0">
    <p:extLst>
      <p:ext uri="{19B8F6BF-5375-455C-9EA6-DF929625EA0E}">
        <p15:presenceInfo xmlns:p15="http://schemas.microsoft.com/office/powerpoint/2012/main" userId="ALEXANDER ORORB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9"/>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0T02:59:42.689" idx="2">
    <p:pos x="6176" y="1819"/>
    <p:text>This is a good back-up slide in case someone wants to into further detail - you could move this to right after the questions slide and un-hide if you like</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09.820"/>
    </inkml:context>
    <inkml:brush xml:id="br0">
      <inkml:brushProperty name="width" value="0.05" units="cm"/>
      <inkml:brushProperty name="height" value="0.05"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09.820"/>
    </inkml:context>
    <inkml:brush xml:id="br0">
      <inkml:brushProperty name="width" value="0.05" units="cm"/>
      <inkml:brushProperty name="height" value="0.05" units="cm"/>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288"/>
    </inkml:context>
    <inkml:brush xml:id="br0">
      <inkml:brushProperty name="width" value="0.05" units="cm"/>
      <inkml:brushProperty name="height" value="0.05"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419"/>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288"/>
    </inkml:context>
    <inkml:brush xml:id="br0">
      <inkml:brushProperty name="width" value="0.05" units="cm"/>
      <inkml:brushProperty name="height" value="0.05" units="cm"/>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419"/>
    </inkml:context>
    <inkml:brush xml:id="br0">
      <inkml:brushProperty name="width" value="0.05" units="cm"/>
      <inkml:brushProperty name="height" value="0.05" units="cm"/>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09.820"/>
    </inkml:context>
    <inkml:brush xml:id="br0">
      <inkml:brushProperty name="width" value="0.05" units="cm"/>
      <inkml:brushProperty name="height" value="0.05"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288"/>
    </inkml:context>
    <inkml:brush xml:id="br0">
      <inkml:brushProperty name="width" value="0.05" units="cm"/>
      <inkml:brushProperty name="height" value="0.05"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419"/>
    </inkml:context>
    <inkml:brush xml:id="br0">
      <inkml:brushProperty name="width" value="0.05" units="cm"/>
      <inkml:brushProperty name="height" value="0.05"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09.820"/>
    </inkml:context>
    <inkml:brush xml:id="br0">
      <inkml:brushProperty name="width" value="0.05" units="cm"/>
      <inkml:brushProperty name="height" value="0.05" units="cm"/>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288"/>
    </inkml:context>
    <inkml:brush xml:id="br0">
      <inkml:brushProperty name="width" value="0.05" units="cm"/>
      <inkml:brushProperty name="height" value="0.05" units="cm"/>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6T18:27:17.419"/>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17911-E9D9-0044-BB6A-4F05D0CEBE50}"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AC48F-9BA5-394F-8786-C74CC4235B8D}" type="slidenum">
              <a:rPr lang="en-US" smtClean="0"/>
              <a:t>‹#›</a:t>
            </a:fld>
            <a:endParaRPr lang="en-US"/>
          </a:p>
        </p:txBody>
      </p:sp>
    </p:spTree>
    <p:extLst>
      <p:ext uri="{BB962C8B-B14F-4D97-AF65-F5344CB8AC3E}">
        <p14:creationId xmlns:p14="http://schemas.microsoft.com/office/powerpoint/2010/main" val="3344875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a:t>
            </a:r>
            <a:r>
              <a:rPr lang="en-US" dirty="0" err="1"/>
              <a:t>i</a:t>
            </a:r>
            <a:r>
              <a:rPr lang="en-US" dirty="0"/>
              <a:t> will introducing new class of </a:t>
            </a:r>
            <a:r>
              <a:rPr lang="en-US" dirty="0" err="1"/>
              <a:t>recurrrent</a:t>
            </a:r>
            <a:r>
              <a:rPr lang="en-US" dirty="0"/>
              <a:t> neural networks known as tensor RNNs that have tensor connections</a:t>
            </a:r>
          </a:p>
        </p:txBody>
      </p:sp>
      <p:sp>
        <p:nvSpPr>
          <p:cNvPr id="4" name="Slide Number Placeholder 3"/>
          <p:cNvSpPr>
            <a:spLocks noGrp="1"/>
          </p:cNvSpPr>
          <p:nvPr>
            <p:ph type="sldNum" sz="quarter" idx="5"/>
          </p:nvPr>
        </p:nvSpPr>
        <p:spPr/>
        <p:txBody>
          <a:bodyPr/>
          <a:lstStyle/>
          <a:p>
            <a:fld id="{26A5B8C1-26B1-974A-96F0-941570DAC64C}" type="slidenum">
              <a:rPr lang="en-US" smtClean="0"/>
              <a:t>2</a:t>
            </a:fld>
            <a:endParaRPr lang="en-US"/>
          </a:p>
        </p:txBody>
      </p:sp>
    </p:spTree>
    <p:extLst>
      <p:ext uri="{BB962C8B-B14F-4D97-AF65-F5344CB8AC3E}">
        <p14:creationId xmlns:p14="http://schemas.microsoft.com/office/powerpoint/2010/main" val="3889428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deep learning, work horse algorithm to train NNs in backprop or BPTT, which requires all component of the network to be differentiable, prior work have made assumption that all units are discrete, however we show in this work on challenging </a:t>
            </a:r>
            <a:r>
              <a:rPr lang="en-US" dirty="0" err="1"/>
              <a:t>sceanrios</a:t>
            </a:r>
            <a:r>
              <a:rPr lang="en-US" dirty="0"/>
              <a:t> when you have all differentiable units, there exists a proof. To do so we create a differentiable stack that approximated ideal operations for push/pop and no-op still holds true. When I say approximate pop, it means differentiable version of this operator is equivalent to real stack</a:t>
            </a:r>
          </a:p>
        </p:txBody>
      </p:sp>
      <p:sp>
        <p:nvSpPr>
          <p:cNvPr id="4" name="Slide Number Placeholder 3"/>
          <p:cNvSpPr>
            <a:spLocks noGrp="1"/>
          </p:cNvSpPr>
          <p:nvPr>
            <p:ph type="sldNum" sz="quarter" idx="5"/>
          </p:nvPr>
        </p:nvSpPr>
        <p:spPr/>
        <p:txBody>
          <a:bodyPr/>
          <a:lstStyle/>
          <a:p>
            <a:fld id="{26A5B8C1-26B1-974A-96F0-941570DAC64C}" type="slidenum">
              <a:rPr lang="en-US" smtClean="0"/>
              <a:t>22</a:t>
            </a:fld>
            <a:endParaRPr lang="en-US"/>
          </a:p>
        </p:txBody>
      </p:sp>
    </p:spTree>
    <p:extLst>
      <p:ext uri="{BB962C8B-B14F-4D97-AF65-F5344CB8AC3E}">
        <p14:creationId xmlns:p14="http://schemas.microsoft.com/office/powerpoint/2010/main" val="194080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deep learning, work horse algorithm to train NNs in backprop or BPTT, which requires all component of the network to be differentiable, prior work have made assumption that all units are discrete, however we show in this work on challenging </a:t>
            </a:r>
            <a:r>
              <a:rPr lang="en-US" dirty="0" err="1"/>
              <a:t>sceanrios</a:t>
            </a:r>
            <a:r>
              <a:rPr lang="en-US" dirty="0"/>
              <a:t> when you have all differentiable units, there exists a proof. To do so we create a differentiable stack that approximated ideal operations for push/pop and no-op still holds true</a:t>
            </a:r>
          </a:p>
        </p:txBody>
      </p:sp>
      <p:sp>
        <p:nvSpPr>
          <p:cNvPr id="4" name="Slide Number Placeholder 3"/>
          <p:cNvSpPr>
            <a:spLocks noGrp="1"/>
          </p:cNvSpPr>
          <p:nvPr>
            <p:ph type="sldNum" sz="quarter" idx="5"/>
          </p:nvPr>
        </p:nvSpPr>
        <p:spPr/>
        <p:txBody>
          <a:bodyPr/>
          <a:lstStyle/>
          <a:p>
            <a:fld id="{26A5B8C1-26B1-974A-96F0-941570DAC64C}" type="slidenum">
              <a:rPr lang="en-US" smtClean="0"/>
              <a:t>23</a:t>
            </a:fld>
            <a:endParaRPr lang="en-US"/>
          </a:p>
        </p:txBody>
      </p:sp>
    </p:spTree>
    <p:extLst>
      <p:ext uri="{BB962C8B-B14F-4D97-AF65-F5344CB8AC3E}">
        <p14:creationId xmlns:p14="http://schemas.microsoft.com/office/powerpoint/2010/main" val="229221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deep learning, work horse algorithm to train NNs in backprop or BPTT, which requires all component of the network to be differentiable, prior work have made assumption that all units are discrete, however we show in this work on challenging </a:t>
            </a:r>
            <a:r>
              <a:rPr lang="en-US" dirty="0" err="1"/>
              <a:t>sceanrios</a:t>
            </a:r>
            <a:r>
              <a:rPr lang="en-US" dirty="0"/>
              <a:t> when you have all differentiable units, there exists a proof. To do so we create a differentiable stack that approximated ideal operations for push/pop and no-op still holds true</a:t>
            </a:r>
          </a:p>
        </p:txBody>
      </p:sp>
      <p:sp>
        <p:nvSpPr>
          <p:cNvPr id="4" name="Slide Number Placeholder 3"/>
          <p:cNvSpPr>
            <a:spLocks noGrp="1"/>
          </p:cNvSpPr>
          <p:nvPr>
            <p:ph type="sldNum" sz="quarter" idx="5"/>
          </p:nvPr>
        </p:nvSpPr>
        <p:spPr/>
        <p:txBody>
          <a:bodyPr/>
          <a:lstStyle/>
          <a:p>
            <a:fld id="{26A5B8C1-26B1-974A-96F0-941570DAC64C}" type="slidenum">
              <a:rPr lang="en-US" smtClean="0"/>
              <a:t>24</a:t>
            </a:fld>
            <a:endParaRPr lang="en-US"/>
          </a:p>
        </p:txBody>
      </p:sp>
    </p:spTree>
    <p:extLst>
      <p:ext uri="{BB962C8B-B14F-4D97-AF65-F5344CB8AC3E}">
        <p14:creationId xmlns:p14="http://schemas.microsoft.com/office/powerpoint/2010/main" val="195345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becomes more challenging when using diff stack, since now value lies between [0-1], so 0.6 can indicate push, 0.62, 0.9 and so on and any deviation in gradient trajectory will switch the entire meaning and instead of push model will pop the similar element.</a:t>
            </a:r>
          </a:p>
        </p:txBody>
      </p:sp>
      <p:sp>
        <p:nvSpPr>
          <p:cNvPr id="4" name="Slide Number Placeholder 3"/>
          <p:cNvSpPr>
            <a:spLocks noGrp="1"/>
          </p:cNvSpPr>
          <p:nvPr>
            <p:ph type="sldNum" sz="quarter" idx="5"/>
          </p:nvPr>
        </p:nvSpPr>
        <p:spPr/>
        <p:txBody>
          <a:bodyPr/>
          <a:lstStyle/>
          <a:p>
            <a:fld id="{26A5B8C1-26B1-974A-96F0-941570DAC64C}" type="slidenum">
              <a:rPr lang="en-US" smtClean="0"/>
              <a:t>25</a:t>
            </a:fld>
            <a:endParaRPr lang="en-US"/>
          </a:p>
        </p:txBody>
      </p:sp>
    </p:spTree>
    <p:extLst>
      <p:ext uri="{BB962C8B-B14F-4D97-AF65-F5344CB8AC3E}">
        <p14:creationId xmlns:p14="http://schemas.microsoft.com/office/powerpoint/2010/main" val="2788768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deploy these systems in real world scenario, it is important to understand learning capability and computational power of these kind of structure</a:t>
            </a:r>
          </a:p>
        </p:txBody>
      </p:sp>
      <p:sp>
        <p:nvSpPr>
          <p:cNvPr id="4" name="Slide Number Placeholder 3"/>
          <p:cNvSpPr>
            <a:spLocks noGrp="1"/>
          </p:cNvSpPr>
          <p:nvPr>
            <p:ph type="sldNum" sz="quarter" idx="5"/>
          </p:nvPr>
        </p:nvSpPr>
        <p:spPr/>
        <p:txBody>
          <a:bodyPr/>
          <a:lstStyle/>
          <a:p>
            <a:fld id="{26A5B8C1-26B1-974A-96F0-941570DAC64C}" type="slidenum">
              <a:rPr lang="en-US" smtClean="0"/>
              <a:t>35</a:t>
            </a:fld>
            <a:endParaRPr lang="en-US"/>
          </a:p>
        </p:txBody>
      </p:sp>
    </p:spTree>
    <p:extLst>
      <p:ext uri="{BB962C8B-B14F-4D97-AF65-F5344CB8AC3E}">
        <p14:creationId xmlns:p14="http://schemas.microsoft.com/office/powerpoint/2010/main" val="18835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NLP, it has seen that RNN based variants and even transformers dominating the field, why we need memory augmented NNs or Tensor NNs</a:t>
            </a:r>
          </a:p>
          <a:p>
            <a:pPr marL="0" lvl="0" indent="0" algn="l" rtl="0">
              <a:spcBef>
                <a:spcPts val="0"/>
              </a:spcBef>
              <a:spcAft>
                <a:spcPts val="0"/>
              </a:spcAft>
              <a:buNone/>
            </a:pPr>
            <a:r>
              <a:rPr lang="en-US" dirty="0"/>
              <a:t>You cannot increase memory without increasing size of the model, and on complex grammars such as parenthesis memory requirements increases exponentially as depth of the grammar is increased.</a:t>
            </a:r>
          </a:p>
          <a:p>
            <a:pPr marL="0" lvl="0" indent="0" algn="l" rtl="0">
              <a:spcBef>
                <a:spcPts val="0"/>
              </a:spcBef>
              <a:spcAft>
                <a:spcPts val="0"/>
              </a:spcAft>
              <a:buNone/>
            </a:pPr>
            <a:r>
              <a:rPr lang="en-US" dirty="0"/>
              <a:t>Second argument often researchers make is that are not trained correctly and learning algorithms might be the issues in failure of these model.</a:t>
            </a:r>
          </a:p>
          <a:p>
            <a:pPr marL="0" lvl="0" indent="0" algn="l" rtl="0">
              <a:spcBef>
                <a:spcPts val="0"/>
              </a:spcBef>
              <a:spcAft>
                <a:spcPts val="0"/>
              </a:spcAft>
              <a:buNone/>
            </a:pPr>
            <a:r>
              <a:rPr lang="en-US" dirty="0"/>
              <a:t>To this end we conducted experiments with wide variety of learning algorithms </a:t>
            </a:r>
            <a:endParaRPr dirty="0"/>
          </a:p>
        </p:txBody>
      </p:sp>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02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Theoretical findings hold true, this is even true for transformers in our upcoming work we found that 20million parameter model fails when learning complex grammars compared to 1.2M memory augmented model.</a:t>
            </a:r>
            <a:endParaRPr dirty="0"/>
          </a:p>
        </p:txBody>
      </p:sp>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78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my work, is focused on designing neuro symbolic AI module that </a:t>
            </a:r>
            <a:r>
              <a:rPr lang="en-US" dirty="0" err="1"/>
              <a:t>asnwers</a:t>
            </a:r>
            <a:r>
              <a:rPr lang="en-US" dirty="0"/>
              <a:t> following questions but at the same time are interpretable and fair</a:t>
            </a:r>
          </a:p>
        </p:txBody>
      </p:sp>
      <p:sp>
        <p:nvSpPr>
          <p:cNvPr id="4" name="Slide Number Placeholder 3"/>
          <p:cNvSpPr>
            <a:spLocks noGrp="1"/>
          </p:cNvSpPr>
          <p:nvPr>
            <p:ph type="sldNum" sz="quarter" idx="5"/>
          </p:nvPr>
        </p:nvSpPr>
        <p:spPr/>
        <p:txBody>
          <a:bodyPr/>
          <a:lstStyle/>
          <a:p>
            <a:fld id="{26A5B8C1-26B1-974A-96F0-941570DAC64C}" type="slidenum">
              <a:rPr lang="en-US" smtClean="0"/>
              <a:t>38</a:t>
            </a:fld>
            <a:endParaRPr lang="en-US"/>
          </a:p>
        </p:txBody>
      </p:sp>
    </p:spTree>
    <p:extLst>
      <p:ext uri="{BB962C8B-B14F-4D97-AF65-F5344CB8AC3E}">
        <p14:creationId xmlns:p14="http://schemas.microsoft.com/office/powerpoint/2010/main" val="11617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as pointed out earlier NNs are optimized to achieve better accuracy often with a cost of explain ability and requires huge compute and data to learn these features.</a:t>
            </a:r>
          </a:p>
        </p:txBody>
      </p:sp>
      <p:sp>
        <p:nvSpPr>
          <p:cNvPr id="4" name="Slide Number Placeholder 3"/>
          <p:cNvSpPr>
            <a:spLocks noGrp="1"/>
          </p:cNvSpPr>
          <p:nvPr>
            <p:ph type="sldNum" sz="quarter" idx="5"/>
          </p:nvPr>
        </p:nvSpPr>
        <p:spPr/>
        <p:txBody>
          <a:bodyPr/>
          <a:lstStyle/>
          <a:p>
            <a:fld id="{26A5B8C1-26B1-974A-96F0-941570DAC64C}" type="slidenum">
              <a:rPr lang="en-US" smtClean="0"/>
              <a:t>42</a:t>
            </a:fld>
            <a:endParaRPr lang="en-US"/>
          </a:p>
        </p:txBody>
      </p:sp>
    </p:spTree>
    <p:extLst>
      <p:ext uri="{BB962C8B-B14F-4D97-AF65-F5344CB8AC3E}">
        <p14:creationId xmlns:p14="http://schemas.microsoft.com/office/powerpoint/2010/main" val="8772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have rule based system, that are interpretable and can learn from limited data, but as distribution is increased complexity increases and often rules are unknown</a:t>
            </a:r>
          </a:p>
        </p:txBody>
      </p:sp>
      <p:sp>
        <p:nvSpPr>
          <p:cNvPr id="4" name="Slide Number Placeholder 3"/>
          <p:cNvSpPr>
            <a:spLocks noGrp="1"/>
          </p:cNvSpPr>
          <p:nvPr>
            <p:ph type="sldNum" sz="quarter" idx="5"/>
          </p:nvPr>
        </p:nvSpPr>
        <p:spPr/>
        <p:txBody>
          <a:bodyPr/>
          <a:lstStyle/>
          <a:p>
            <a:fld id="{26A5B8C1-26B1-974A-96F0-941570DAC64C}" type="slidenum">
              <a:rPr lang="en-US" smtClean="0"/>
              <a:t>43</a:t>
            </a:fld>
            <a:endParaRPr lang="en-US"/>
          </a:p>
        </p:txBody>
      </p:sp>
    </p:spTree>
    <p:extLst>
      <p:ext uri="{BB962C8B-B14F-4D97-AF65-F5344CB8AC3E}">
        <p14:creationId xmlns:p14="http://schemas.microsoft.com/office/powerpoint/2010/main" val="392374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modern day NNs and variants including CNNs, LSTM, transformers or Autoregressive models have trained parameters or weights that are 2D in nature and are indexed by </a:t>
            </a:r>
            <a:r>
              <a:rPr lang="en-US" dirty="0" err="1"/>
              <a:t>i,j</a:t>
            </a:r>
            <a:endParaRPr lang="en-US" dirty="0"/>
          </a:p>
        </p:txBody>
      </p:sp>
      <p:sp>
        <p:nvSpPr>
          <p:cNvPr id="4" name="Slide Number Placeholder 3"/>
          <p:cNvSpPr>
            <a:spLocks noGrp="1"/>
          </p:cNvSpPr>
          <p:nvPr>
            <p:ph type="sldNum" sz="quarter" idx="5"/>
          </p:nvPr>
        </p:nvSpPr>
        <p:spPr/>
        <p:txBody>
          <a:bodyPr/>
          <a:lstStyle/>
          <a:p>
            <a:fld id="{26A5B8C1-26B1-974A-96F0-941570DAC64C}" type="slidenum">
              <a:rPr lang="en-US" smtClean="0"/>
              <a:t>3</a:t>
            </a:fld>
            <a:endParaRPr lang="en-US"/>
          </a:p>
        </p:txBody>
      </p:sp>
    </p:spTree>
    <p:extLst>
      <p:ext uri="{BB962C8B-B14F-4D97-AF65-F5344CB8AC3E}">
        <p14:creationId xmlns:p14="http://schemas.microsoft.com/office/powerpoint/2010/main" val="3839682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trying to combine benefit of these two models and create models that can be used for social good</a:t>
            </a:r>
          </a:p>
        </p:txBody>
      </p:sp>
      <p:sp>
        <p:nvSpPr>
          <p:cNvPr id="4" name="Slide Number Placeholder 3"/>
          <p:cNvSpPr>
            <a:spLocks noGrp="1"/>
          </p:cNvSpPr>
          <p:nvPr>
            <p:ph type="sldNum" sz="quarter" idx="5"/>
          </p:nvPr>
        </p:nvSpPr>
        <p:spPr/>
        <p:txBody>
          <a:bodyPr/>
          <a:lstStyle/>
          <a:p>
            <a:fld id="{26A5B8C1-26B1-974A-96F0-941570DAC64C}" type="slidenum">
              <a:rPr lang="en-US" smtClean="0"/>
              <a:t>44</a:t>
            </a:fld>
            <a:endParaRPr lang="en-US"/>
          </a:p>
        </p:txBody>
      </p:sp>
    </p:spTree>
    <p:extLst>
      <p:ext uri="{BB962C8B-B14F-4D97-AF65-F5344CB8AC3E}">
        <p14:creationId xmlns:p14="http://schemas.microsoft.com/office/powerpoint/2010/main" val="3637132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encode partial rules into this framework, in other words I add production rule and let neural network figure out further search trajectory, when we visualize the rules generated by this network, it is identical to ones available in grammars. Guided learning</a:t>
            </a:r>
          </a:p>
        </p:txBody>
      </p:sp>
      <p:sp>
        <p:nvSpPr>
          <p:cNvPr id="4" name="Slide Number Placeholder 3"/>
          <p:cNvSpPr>
            <a:spLocks noGrp="1"/>
          </p:cNvSpPr>
          <p:nvPr>
            <p:ph type="sldNum" sz="quarter" idx="5"/>
          </p:nvPr>
        </p:nvSpPr>
        <p:spPr/>
        <p:txBody>
          <a:bodyPr/>
          <a:lstStyle/>
          <a:p>
            <a:fld id="{26A5B8C1-26B1-974A-96F0-941570DAC64C}" type="slidenum">
              <a:rPr lang="en-US" smtClean="0"/>
              <a:t>45</a:t>
            </a:fld>
            <a:endParaRPr lang="en-US"/>
          </a:p>
        </p:txBody>
      </p:sp>
    </p:spTree>
    <p:extLst>
      <p:ext uri="{BB962C8B-B14F-4D97-AF65-F5344CB8AC3E}">
        <p14:creationId xmlns:p14="http://schemas.microsoft.com/office/powerpoint/2010/main" val="667678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partial encode state acts as a controller and controls the memory, one can check equivalence between number of push/pop operations performed by model compared with traditional PDA</a:t>
            </a:r>
          </a:p>
        </p:txBody>
      </p:sp>
      <p:sp>
        <p:nvSpPr>
          <p:cNvPr id="4" name="Slide Number Placeholder 3"/>
          <p:cNvSpPr>
            <a:spLocks noGrp="1"/>
          </p:cNvSpPr>
          <p:nvPr>
            <p:ph type="sldNum" sz="quarter" idx="5"/>
          </p:nvPr>
        </p:nvSpPr>
        <p:spPr/>
        <p:txBody>
          <a:bodyPr/>
          <a:lstStyle/>
          <a:p>
            <a:fld id="{26A5B8C1-26B1-974A-96F0-941570DAC64C}" type="slidenum">
              <a:rPr lang="en-US" smtClean="0"/>
              <a:t>46</a:t>
            </a:fld>
            <a:endParaRPr lang="en-US"/>
          </a:p>
        </p:txBody>
      </p:sp>
    </p:spTree>
    <p:extLst>
      <p:ext uri="{BB962C8B-B14F-4D97-AF65-F5344CB8AC3E}">
        <p14:creationId xmlns:p14="http://schemas.microsoft.com/office/powerpoint/2010/main" val="4104565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results, memory is important, which is shown by other first order RNNs augmented with Memory, however prior knowledge encoded in our work shows how a model can generate stable predictions across grammars and at the same time beat or be comparable to SOTA</a:t>
            </a:r>
          </a:p>
        </p:txBody>
      </p:sp>
      <p:sp>
        <p:nvSpPr>
          <p:cNvPr id="4" name="Slide Number Placeholder 3"/>
          <p:cNvSpPr>
            <a:spLocks noGrp="1"/>
          </p:cNvSpPr>
          <p:nvPr>
            <p:ph type="sldNum" sz="quarter" idx="5"/>
          </p:nvPr>
        </p:nvSpPr>
        <p:spPr/>
        <p:txBody>
          <a:bodyPr/>
          <a:lstStyle/>
          <a:p>
            <a:fld id="{26A5B8C1-26B1-974A-96F0-941570DAC64C}" type="slidenum">
              <a:rPr lang="en-US" smtClean="0"/>
              <a:t>54</a:t>
            </a:fld>
            <a:endParaRPr lang="en-US"/>
          </a:p>
        </p:txBody>
      </p:sp>
    </p:spTree>
    <p:extLst>
      <p:ext uri="{BB962C8B-B14F-4D97-AF65-F5344CB8AC3E}">
        <p14:creationId xmlns:p14="http://schemas.microsoft.com/office/powerpoint/2010/main" val="384691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5daf633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5daf633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mentioned model requires 7-8 neurons to learn, this is the extracted PDA</a:t>
            </a:r>
            <a:endParaRPr dirty="0"/>
          </a:p>
        </p:txBody>
      </p:sp>
    </p:spTree>
    <p:extLst>
      <p:ext uri="{BB962C8B-B14F-4D97-AF65-F5344CB8AC3E}">
        <p14:creationId xmlns:p14="http://schemas.microsoft.com/office/powerpoint/2010/main" val="2970598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6339d06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6339d06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317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Tesnor</a:t>
            </a:r>
            <a:r>
              <a:rPr lang="en-US" dirty="0"/>
              <a:t> RNNs or computationally efficient when </a:t>
            </a:r>
            <a:r>
              <a:rPr lang="en-US" dirty="0" err="1"/>
              <a:t>evalueted</a:t>
            </a:r>
            <a:r>
              <a:rPr lang="en-US" dirty="0"/>
              <a:t> based on number of parameters, training time, total number of samples needed to converge leading to faster convergence, but due to there higher dimensional nature, it gets challenging to scale them on </a:t>
            </a:r>
            <a:r>
              <a:rPr lang="en-US" dirty="0" err="1"/>
              <a:t>lage</a:t>
            </a:r>
            <a:r>
              <a:rPr lang="en-US" dirty="0"/>
              <a:t> scale datasets, to this end we design rank-1 approximation of tensor weights and proposed new architecture known as diff-</a:t>
            </a:r>
            <a:r>
              <a:rPr lang="en-US" dirty="0" err="1"/>
              <a:t>stk</a:t>
            </a:r>
            <a:r>
              <a:rPr lang="en-US" dirty="0"/>
              <a:t> RNN, given we propose rank-1 approximation our approach can work with many modern day RNNs including LSTM, GRU. As you can see in this work we use differentiable stack and entire system is end-to-end differentiable where RNN acts as controller controlling stack</a:t>
            </a:r>
            <a:endParaRPr dirty="0"/>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117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evaluated our approach with various representation and much more challenging datasets for mathematical reasoning, recent studies have shown that </a:t>
            </a:r>
            <a:r>
              <a:rPr lang="en-US" dirty="0" err="1"/>
              <a:t>transforemrs</a:t>
            </a:r>
            <a:r>
              <a:rPr lang="en-US" dirty="0"/>
              <a:t> are good in learning these reasoning task when trained and tested on similar </a:t>
            </a:r>
            <a:r>
              <a:rPr lang="en-US" dirty="0" err="1"/>
              <a:t>districution</a:t>
            </a:r>
            <a:r>
              <a:rPr lang="en-US" dirty="0"/>
              <a:t>, but when distribution changes they fail. In this work we show that our model does not struggle with such issues and extrapolate to harder instances and go beyond distribution. </a:t>
            </a:r>
          </a:p>
        </p:txBody>
      </p:sp>
      <p:sp>
        <p:nvSpPr>
          <p:cNvPr id="4" name="Slide Number Placeholder 3"/>
          <p:cNvSpPr>
            <a:spLocks noGrp="1"/>
          </p:cNvSpPr>
          <p:nvPr>
            <p:ph type="sldNum" sz="quarter" idx="5"/>
          </p:nvPr>
        </p:nvSpPr>
        <p:spPr/>
        <p:txBody>
          <a:bodyPr/>
          <a:lstStyle/>
          <a:p>
            <a:fld id="{26A5B8C1-26B1-974A-96F0-941570DAC64C}" type="slidenum">
              <a:rPr lang="en-US" smtClean="0"/>
              <a:t>66</a:t>
            </a:fld>
            <a:endParaRPr lang="en-US"/>
          </a:p>
        </p:txBody>
      </p:sp>
    </p:spTree>
    <p:extLst>
      <p:ext uri="{BB962C8B-B14F-4D97-AF65-F5344CB8AC3E}">
        <p14:creationId xmlns:p14="http://schemas.microsoft.com/office/powerpoint/2010/main" val="343856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Tensor networks that are often used in many-body physics have higher dimensional units often termed as tensor that are indexed by </a:t>
            </a:r>
            <a:r>
              <a:rPr lang="en-US" dirty="0" err="1"/>
              <a:t>i,j,k</a:t>
            </a:r>
            <a:r>
              <a:rPr lang="en-US" dirty="0"/>
              <a:t>, the order of node decides complexity of tensor</a:t>
            </a:r>
          </a:p>
        </p:txBody>
      </p:sp>
      <p:sp>
        <p:nvSpPr>
          <p:cNvPr id="4" name="Slide Number Placeholder 3"/>
          <p:cNvSpPr>
            <a:spLocks noGrp="1"/>
          </p:cNvSpPr>
          <p:nvPr>
            <p:ph type="sldNum" sz="quarter" idx="5"/>
          </p:nvPr>
        </p:nvSpPr>
        <p:spPr/>
        <p:txBody>
          <a:bodyPr/>
          <a:lstStyle/>
          <a:p>
            <a:fld id="{26A5B8C1-26B1-974A-96F0-941570DAC64C}" type="slidenum">
              <a:rPr lang="en-US" smtClean="0"/>
              <a:t>4</a:t>
            </a:fld>
            <a:endParaRPr lang="en-US"/>
          </a:p>
        </p:txBody>
      </p:sp>
    </p:spTree>
    <p:extLst>
      <p:ext uri="{BB962C8B-B14F-4D97-AF65-F5344CB8AC3E}">
        <p14:creationId xmlns:p14="http://schemas.microsoft.com/office/powerpoint/2010/main" val="3189924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theoretical equivalence these model struggle to go beyond regular languages</a:t>
            </a:r>
          </a:p>
        </p:txBody>
      </p:sp>
      <p:sp>
        <p:nvSpPr>
          <p:cNvPr id="4" name="Slide Number Placeholder 3"/>
          <p:cNvSpPr>
            <a:spLocks noGrp="1"/>
          </p:cNvSpPr>
          <p:nvPr>
            <p:ph type="sldNum" sz="quarter" idx="5"/>
          </p:nvPr>
        </p:nvSpPr>
        <p:spPr/>
        <p:txBody>
          <a:bodyPr/>
          <a:lstStyle/>
          <a:p>
            <a:fld id="{26A5B8C1-26B1-974A-96F0-941570DAC64C}" type="slidenum">
              <a:rPr lang="en-US" smtClean="0"/>
              <a:t>7</a:t>
            </a:fld>
            <a:endParaRPr lang="en-US"/>
          </a:p>
        </p:txBody>
      </p:sp>
    </p:spTree>
    <p:extLst>
      <p:ext uri="{BB962C8B-B14F-4D97-AF65-F5344CB8AC3E}">
        <p14:creationId xmlns:p14="http://schemas.microsoft.com/office/powerpoint/2010/main" val="42415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1960, there have been interest in deriving theoretical capability of neural networks in recognize complex grammars, RNNs have shown to be </a:t>
            </a:r>
            <a:r>
              <a:rPr lang="en-US" dirty="0" err="1"/>
              <a:t>turing</a:t>
            </a:r>
            <a:r>
              <a:rPr lang="en-US" dirty="0"/>
              <a:t> complete including transformers and auto regressive models</a:t>
            </a:r>
          </a:p>
        </p:txBody>
      </p:sp>
      <p:sp>
        <p:nvSpPr>
          <p:cNvPr id="4" name="Slide Number Placeholder 3"/>
          <p:cNvSpPr>
            <a:spLocks noGrp="1"/>
          </p:cNvSpPr>
          <p:nvPr>
            <p:ph type="sldNum" sz="quarter" idx="5"/>
          </p:nvPr>
        </p:nvSpPr>
        <p:spPr/>
        <p:txBody>
          <a:bodyPr/>
          <a:lstStyle/>
          <a:p>
            <a:fld id="{26A5B8C1-26B1-974A-96F0-941570DAC64C}" type="slidenum">
              <a:rPr lang="en-US" smtClean="0"/>
              <a:t>17</a:t>
            </a:fld>
            <a:endParaRPr lang="en-US"/>
          </a:p>
        </p:txBody>
      </p:sp>
    </p:spTree>
    <p:extLst>
      <p:ext uri="{BB962C8B-B14F-4D97-AF65-F5344CB8AC3E}">
        <p14:creationId xmlns:p14="http://schemas.microsoft.com/office/powerpoint/2010/main" val="324742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all prior results assume infinite precision and weights to recognize complex grammars, this is impractical and fails to derive true computational power of NNs </a:t>
            </a:r>
          </a:p>
        </p:txBody>
      </p:sp>
      <p:sp>
        <p:nvSpPr>
          <p:cNvPr id="4" name="Slide Number Placeholder 3"/>
          <p:cNvSpPr>
            <a:spLocks noGrp="1"/>
          </p:cNvSpPr>
          <p:nvPr>
            <p:ph type="sldNum" sz="quarter" idx="5"/>
          </p:nvPr>
        </p:nvSpPr>
        <p:spPr/>
        <p:txBody>
          <a:bodyPr/>
          <a:lstStyle/>
          <a:p>
            <a:fld id="{26A5B8C1-26B1-974A-96F0-941570DAC64C}" type="slidenum">
              <a:rPr lang="en-US" smtClean="0"/>
              <a:t>18</a:t>
            </a:fld>
            <a:endParaRPr lang="en-US"/>
          </a:p>
        </p:txBody>
      </p:sp>
    </p:spTree>
    <p:extLst>
      <p:ext uri="{BB962C8B-B14F-4D97-AF65-F5344CB8AC3E}">
        <p14:creationId xmlns:p14="http://schemas.microsoft.com/office/powerpoint/2010/main" val="60105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step towards deriving computational limits we show theoretically that class of RNNs we have proposed can recognize any class of PDA with finite precision and bounded weights. To do so we show create a differentiable version of the model</a:t>
            </a:r>
          </a:p>
        </p:txBody>
      </p:sp>
      <p:sp>
        <p:nvSpPr>
          <p:cNvPr id="4" name="Slide Number Placeholder 3"/>
          <p:cNvSpPr>
            <a:spLocks noGrp="1"/>
          </p:cNvSpPr>
          <p:nvPr>
            <p:ph type="sldNum" sz="quarter" idx="5"/>
          </p:nvPr>
        </p:nvSpPr>
        <p:spPr/>
        <p:txBody>
          <a:bodyPr/>
          <a:lstStyle/>
          <a:p>
            <a:fld id="{26A5B8C1-26B1-974A-96F0-941570DAC64C}" type="slidenum">
              <a:rPr lang="en-US" smtClean="0"/>
              <a:t>19</a:t>
            </a:fld>
            <a:endParaRPr lang="en-US"/>
          </a:p>
        </p:txBody>
      </p:sp>
    </p:spTree>
    <p:extLst>
      <p:ext uri="{BB962C8B-B14F-4D97-AF65-F5344CB8AC3E}">
        <p14:creationId xmlns:p14="http://schemas.microsoft.com/office/powerpoint/2010/main" val="215759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 stack is LIFO </a:t>
            </a:r>
            <a:r>
              <a:rPr lang="en-US" dirty="0" err="1"/>
              <a:t>datastructure</a:t>
            </a:r>
            <a:r>
              <a:rPr lang="en-US" dirty="0"/>
              <a:t>, where top indicates current or recent symbol into the memory, it performs two operations push and pop, no-op refers to no operation, a ideal stack refers to structure which is deterministic and has only one value </a:t>
            </a:r>
            <a:r>
              <a:rPr lang="en-US" dirty="0" err="1"/>
              <a:t>asscoiated</a:t>
            </a:r>
            <a:r>
              <a:rPr lang="en-US" dirty="0"/>
              <a:t> with it</a:t>
            </a:r>
          </a:p>
        </p:txBody>
      </p:sp>
      <p:sp>
        <p:nvSpPr>
          <p:cNvPr id="4" name="Slide Number Placeholder 3"/>
          <p:cNvSpPr>
            <a:spLocks noGrp="1"/>
          </p:cNvSpPr>
          <p:nvPr>
            <p:ph type="sldNum" sz="quarter" idx="5"/>
          </p:nvPr>
        </p:nvSpPr>
        <p:spPr/>
        <p:txBody>
          <a:bodyPr/>
          <a:lstStyle/>
          <a:p>
            <a:fld id="{26A5B8C1-26B1-974A-96F0-941570DAC64C}" type="slidenum">
              <a:rPr lang="en-US" smtClean="0"/>
              <a:t>20</a:t>
            </a:fld>
            <a:endParaRPr lang="en-US"/>
          </a:p>
        </p:txBody>
      </p:sp>
    </p:spTree>
    <p:extLst>
      <p:ext uri="{BB962C8B-B14F-4D97-AF65-F5344CB8AC3E}">
        <p14:creationId xmlns:p14="http://schemas.microsoft.com/office/powerpoint/2010/main" val="70080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deep learning, work horse algorithm to train NNs in backprop or BPTT, which requires all component of the network to be differentiable, prior work have made assumption that all units are discrete, however we show in this work on challenging </a:t>
            </a:r>
            <a:r>
              <a:rPr lang="en-US" dirty="0" err="1"/>
              <a:t>sceanrios</a:t>
            </a:r>
            <a:r>
              <a:rPr lang="en-US" dirty="0"/>
              <a:t> when you have all differentiable units, there exists a proof. To do so we create a differentiable stack that approximated ideal operations for push/pop and no-op still holds true</a:t>
            </a:r>
          </a:p>
        </p:txBody>
      </p:sp>
      <p:sp>
        <p:nvSpPr>
          <p:cNvPr id="4" name="Slide Number Placeholder 3"/>
          <p:cNvSpPr>
            <a:spLocks noGrp="1"/>
          </p:cNvSpPr>
          <p:nvPr>
            <p:ph type="sldNum" sz="quarter" idx="5"/>
          </p:nvPr>
        </p:nvSpPr>
        <p:spPr/>
        <p:txBody>
          <a:bodyPr/>
          <a:lstStyle/>
          <a:p>
            <a:fld id="{26A5B8C1-26B1-974A-96F0-941570DAC64C}" type="slidenum">
              <a:rPr lang="en-US" smtClean="0"/>
              <a:t>21</a:t>
            </a:fld>
            <a:endParaRPr lang="en-US"/>
          </a:p>
        </p:txBody>
      </p:sp>
    </p:spTree>
    <p:extLst>
      <p:ext uri="{BB962C8B-B14F-4D97-AF65-F5344CB8AC3E}">
        <p14:creationId xmlns:p14="http://schemas.microsoft.com/office/powerpoint/2010/main" val="310951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2559-9F4A-6846-818E-DBB58DF14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F540E6-7547-4349-82E0-6F5888DA6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AB7F5-5ADA-6644-9FCA-E3E5A930C5AC}"/>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30CC8400-BF82-5947-8EF6-33064D047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31F25-5EB3-8E4F-A639-B3EEA5ABB12A}"/>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11633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73DD-5A57-9D40-ABAD-49D8E61B16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D6DF91-FEEA-D440-8B0F-D0201B6712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A43A1-216F-DC4A-B539-1F2B4AF87B93}"/>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7B97E296-6B27-2849-89CC-727E6D74F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E5C17-B435-9A40-A357-1C6DD742B407}"/>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2865755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3A15E8-22B7-0049-854C-ED41AD896E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EB148-CE65-5348-92D5-C798ABB3F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AA0C0-4878-F244-902B-0185E592E879}"/>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0AA8E73F-04D2-4840-92BD-796FE681F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F43EC-9B9A-0F48-B730-817C89CA8410}"/>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2962057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71255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850E-4B3A-DB4F-9CF5-3E823548B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67E61-3BE0-1A45-8F7A-A310B15C04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5FB8E-5469-BE4F-B1B3-896C8AB8B7F7}"/>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54061AAD-B28F-C44C-AEC5-610BCB2D4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CE71A-16AF-554B-854A-03FD07D38A99}"/>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62203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4D8B-E924-8441-9764-D8540FBEE8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3FE4B5-FB0B-0E40-87DB-ABC7EB4F6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2FC3C-3460-284D-A813-1ECA8FA6CC10}"/>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C8A522D2-1BFB-834E-B20D-5914A79B5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12D2C-8AFF-4D44-BF7A-A3E13373062A}"/>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129821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1BBE-4867-804D-A6C0-FDCABB154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5B8F9-DC79-BB45-AD52-62A18B2107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55405D-47F9-BD40-A5D5-82BC19BE3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908AD2-218E-0646-9CF1-EA8C7A1ECC33}"/>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6" name="Footer Placeholder 5">
            <a:extLst>
              <a:ext uri="{FF2B5EF4-FFF2-40B4-BE49-F238E27FC236}">
                <a16:creationId xmlns:a16="http://schemas.microsoft.com/office/drawing/2014/main" id="{1DE9FBED-89F9-C046-9ECC-C9D24D768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5E74A-FF39-7D4B-BB66-00D864B89BA3}"/>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43869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6608-1190-1A41-AB29-118B420EA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0B0AAC-A52A-1641-B7A6-28330DD67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D0BFCD-97B8-644A-9A7C-45DDFC48A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9F7292-6C48-EC4B-9E6B-F2BF81D46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DD719-273D-2544-BF4E-4B8DDEA339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CA20C-0E88-9B41-A99E-5D22659E644A}"/>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8" name="Footer Placeholder 7">
            <a:extLst>
              <a:ext uri="{FF2B5EF4-FFF2-40B4-BE49-F238E27FC236}">
                <a16:creationId xmlns:a16="http://schemas.microsoft.com/office/drawing/2014/main" id="{FC98B41A-BBD1-D643-83BF-7052BBABE2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8EA876-D963-2C4A-8449-21E1F8E152BA}"/>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17810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C329-5F27-6145-92EB-B469A52620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5B0201-3CB1-3B47-9E9A-B29887DDCD3E}"/>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4" name="Footer Placeholder 3">
            <a:extLst>
              <a:ext uri="{FF2B5EF4-FFF2-40B4-BE49-F238E27FC236}">
                <a16:creationId xmlns:a16="http://schemas.microsoft.com/office/drawing/2014/main" id="{30A1F6F4-4DFF-694F-A5D8-86D38AB573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0C8237-69B1-8F40-8FCE-1AB89230CCBF}"/>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223344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0C6E7-7157-6449-8004-729FA5101433}"/>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3" name="Footer Placeholder 2">
            <a:extLst>
              <a:ext uri="{FF2B5EF4-FFF2-40B4-BE49-F238E27FC236}">
                <a16:creationId xmlns:a16="http://schemas.microsoft.com/office/drawing/2014/main" id="{59B01AE5-ADD7-DB46-98F9-367D89EFCF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DDFA80-DC9D-F643-9EE5-2783009276D7}"/>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52326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5D6A-4446-3843-AE8D-A95E41D07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7DA1DE-D325-1B48-B5BF-42CF6C8EE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F0BC09-3A2A-1446-9DAF-E14BD13B7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F3B7D-78C5-9B45-A80E-CADF0F6D3BF2}"/>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6" name="Footer Placeholder 5">
            <a:extLst>
              <a:ext uri="{FF2B5EF4-FFF2-40B4-BE49-F238E27FC236}">
                <a16:creationId xmlns:a16="http://schemas.microsoft.com/office/drawing/2014/main" id="{21BA684D-3E75-F641-8FA6-2791DDC01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BB029-CA17-0946-B6BE-9B4D8ECD8D23}"/>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1921638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DF59-4D9E-2545-B423-F0E62A85E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54D89E-C3F5-324F-8BDD-FA1084AC6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95B1D4-EF22-2D47-B3AA-AD7308583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F268F-D0CD-674E-8CEF-1FC43E54BA68}"/>
              </a:ext>
            </a:extLst>
          </p:cNvPr>
          <p:cNvSpPr>
            <a:spLocks noGrp="1"/>
          </p:cNvSpPr>
          <p:nvPr>
            <p:ph type="dt" sz="half" idx="10"/>
          </p:nvPr>
        </p:nvSpPr>
        <p:spPr/>
        <p:txBody>
          <a:bodyPr/>
          <a:lstStyle/>
          <a:p>
            <a:fld id="{4C6FAEF1-EA59-0C4B-95DD-A652ABA6F981}" type="datetimeFigureOut">
              <a:rPr lang="en-US" smtClean="0"/>
              <a:t>4/5/22</a:t>
            </a:fld>
            <a:endParaRPr lang="en-US"/>
          </a:p>
        </p:txBody>
      </p:sp>
      <p:sp>
        <p:nvSpPr>
          <p:cNvPr id="6" name="Footer Placeholder 5">
            <a:extLst>
              <a:ext uri="{FF2B5EF4-FFF2-40B4-BE49-F238E27FC236}">
                <a16:creationId xmlns:a16="http://schemas.microsoft.com/office/drawing/2014/main" id="{7F2046B3-D05E-DB4D-9D4A-48889F7755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D8022-9E85-D74B-937F-7C13F7700D2D}"/>
              </a:ext>
            </a:extLst>
          </p:cNvPr>
          <p:cNvSpPr>
            <a:spLocks noGrp="1"/>
          </p:cNvSpPr>
          <p:nvPr>
            <p:ph type="sldNum" sz="quarter" idx="12"/>
          </p:nvPr>
        </p:nvSpPr>
        <p:spPr/>
        <p:txBody>
          <a:bodyPr/>
          <a:lstStyle/>
          <a:p>
            <a:fld id="{F8775616-DA20-9141-8516-C2B231DC1062}" type="slidenum">
              <a:rPr lang="en-US" smtClean="0"/>
              <a:t>‹#›</a:t>
            </a:fld>
            <a:endParaRPr lang="en-US"/>
          </a:p>
        </p:txBody>
      </p:sp>
    </p:spTree>
    <p:extLst>
      <p:ext uri="{BB962C8B-B14F-4D97-AF65-F5344CB8AC3E}">
        <p14:creationId xmlns:p14="http://schemas.microsoft.com/office/powerpoint/2010/main" val="340707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838D39-BC0D-FF42-900B-FD22B813E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ECB444-AF43-5D49-8AC0-67342362B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65903-D695-494F-8E26-9A52F7EE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6FAEF1-EA59-0C4B-95DD-A652ABA6F981}" type="datetimeFigureOut">
              <a:rPr lang="en-US" smtClean="0"/>
              <a:t>4/5/22</a:t>
            </a:fld>
            <a:endParaRPr lang="en-US"/>
          </a:p>
        </p:txBody>
      </p:sp>
      <p:sp>
        <p:nvSpPr>
          <p:cNvPr id="5" name="Footer Placeholder 4">
            <a:extLst>
              <a:ext uri="{FF2B5EF4-FFF2-40B4-BE49-F238E27FC236}">
                <a16:creationId xmlns:a16="http://schemas.microsoft.com/office/drawing/2014/main" id="{8157E175-23E9-524D-BB76-88935AF1B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308010-D012-B74D-9129-DBD5D51422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75616-DA20-9141-8516-C2B231DC1062}" type="slidenum">
              <a:rPr lang="en-US" smtClean="0"/>
              <a:t>‹#›</a:t>
            </a:fld>
            <a:endParaRPr lang="en-US"/>
          </a:p>
        </p:txBody>
      </p:sp>
    </p:spTree>
    <p:extLst>
      <p:ext uri="{BB962C8B-B14F-4D97-AF65-F5344CB8AC3E}">
        <p14:creationId xmlns:p14="http://schemas.microsoft.com/office/powerpoint/2010/main" val="3520367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xml"/><Relationship Id="rId7"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9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4.xml"/><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7.xml"/><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customXml" Target="../ink/ink8.xml"/><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4.png"/><Relationship Id="rId4" Type="http://schemas.openxmlformats.org/officeDocument/2006/relationships/image" Target="../media/image2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0.xml"/><Relationship Id="rId7"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4.png"/><Relationship Id="rId4" Type="http://schemas.openxmlformats.org/officeDocument/2006/relationships/image" Target="../media/image2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2A48-5FB9-0741-B127-FF6D1631D3D6}"/>
              </a:ext>
            </a:extLst>
          </p:cNvPr>
          <p:cNvSpPr>
            <a:spLocks noGrp="1"/>
          </p:cNvSpPr>
          <p:nvPr>
            <p:ph type="ctrTitle"/>
          </p:nvPr>
        </p:nvSpPr>
        <p:spPr/>
        <p:txBody>
          <a:bodyPr/>
          <a:lstStyle/>
          <a:p>
            <a:r>
              <a:rPr lang="en-US" dirty="0"/>
              <a:t>Memory augmented NNs</a:t>
            </a:r>
          </a:p>
        </p:txBody>
      </p:sp>
      <p:sp>
        <p:nvSpPr>
          <p:cNvPr id="3" name="Subtitle 2">
            <a:extLst>
              <a:ext uri="{FF2B5EF4-FFF2-40B4-BE49-F238E27FC236}">
                <a16:creationId xmlns:a16="http://schemas.microsoft.com/office/drawing/2014/main" id="{C5CBA85B-3FDC-1A46-88B6-BE1503675FE3}"/>
              </a:ext>
            </a:extLst>
          </p:cNvPr>
          <p:cNvSpPr>
            <a:spLocks noGrp="1"/>
          </p:cNvSpPr>
          <p:nvPr>
            <p:ph type="subTitle" idx="1"/>
          </p:nvPr>
        </p:nvSpPr>
        <p:spPr>
          <a:xfrm>
            <a:off x="1720770" y="4690058"/>
            <a:ext cx="9144000" cy="1655762"/>
          </a:xfrm>
        </p:spPr>
        <p:txBody>
          <a:bodyPr/>
          <a:lstStyle/>
          <a:p>
            <a:r>
              <a:rPr lang="en-US" dirty="0"/>
              <a:t>Presented by:- Ankur Mali</a:t>
            </a:r>
          </a:p>
        </p:txBody>
      </p:sp>
    </p:spTree>
    <p:extLst>
      <p:ext uri="{BB962C8B-B14F-4D97-AF65-F5344CB8AC3E}">
        <p14:creationId xmlns:p14="http://schemas.microsoft.com/office/powerpoint/2010/main" val="1554577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0C2-AB83-9940-88F5-A08277D035AF}"/>
              </a:ext>
            </a:extLst>
          </p:cNvPr>
          <p:cNvSpPr>
            <a:spLocks noGrp="1"/>
          </p:cNvSpPr>
          <p:nvPr>
            <p:ph type="title"/>
          </p:nvPr>
        </p:nvSpPr>
        <p:spPr/>
        <p:txBody>
          <a:bodyPr/>
          <a:lstStyle/>
          <a:p>
            <a:r>
              <a:rPr lang="en-US" dirty="0">
                <a:solidFill>
                  <a:schemeClr val="tx1"/>
                </a:solidFill>
              </a:rPr>
              <a:t>How tensor RNNs encode grammars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CB4653-1F15-254F-97C7-910DD99C5D45}"/>
                  </a:ext>
                </a:extLst>
              </p:cNvPr>
              <p:cNvSpPr>
                <a:spLocks noGrp="1"/>
              </p:cNvSpPr>
              <p:nvPr>
                <p:ph idx="1"/>
              </p:nvPr>
            </p:nvSpPr>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3CB4653-1F15-254F-97C7-910DD99C5D45}"/>
                  </a:ext>
                </a:extLst>
              </p:cNvPr>
              <p:cNvSpPr>
                <a:spLocks noGrp="1" noRot="1" noChangeAspect="1" noMove="1" noResize="1" noEditPoints="1" noAdjustHandles="1" noChangeArrowheads="1" noChangeShapeType="1" noTextEdit="1"/>
              </p:cNvSpPr>
              <p:nvPr>
                <p:ph idx="1"/>
              </p:nvPr>
            </p:nvSpPr>
            <p:spPr>
              <a:blipFill>
                <a:blip r:embed="rId2"/>
                <a:stretch>
                  <a:fillRect l="-378" t="-9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A7438F-9B0D-EA4D-9209-5A418C7267F4}"/>
              </a:ext>
            </a:extLst>
          </p:cNvPr>
          <p:cNvSpPr txBox="1"/>
          <p:nvPr/>
        </p:nvSpPr>
        <p:spPr>
          <a:xfrm>
            <a:off x="5215568" y="3752163"/>
            <a:ext cx="1211855" cy="646331"/>
          </a:xfrm>
          <a:prstGeom prst="rect">
            <a:avLst/>
          </a:prstGeom>
          <a:solidFill>
            <a:schemeClr val="bg1"/>
          </a:solidFill>
          <a:ln w="38100">
            <a:solidFill>
              <a:srgbClr val="C00000"/>
            </a:solidFill>
          </a:ln>
        </p:spPr>
        <p:txBody>
          <a:bodyPr wrap="square" rtlCol="0">
            <a:spAutoFit/>
          </a:bodyPr>
          <a:lstStyle/>
          <a:p>
            <a:r>
              <a:rPr lang="en-US" dirty="0"/>
              <a:t>k = Input neuron</a:t>
            </a:r>
          </a:p>
        </p:txBody>
      </p:sp>
      <p:sp>
        <p:nvSpPr>
          <p:cNvPr id="5" name="TextBox 4">
            <a:extLst>
              <a:ext uri="{FF2B5EF4-FFF2-40B4-BE49-F238E27FC236}">
                <a16:creationId xmlns:a16="http://schemas.microsoft.com/office/drawing/2014/main" id="{121CAF37-196D-E24E-8FB3-DFC856E39128}"/>
              </a:ext>
            </a:extLst>
          </p:cNvPr>
          <p:cNvSpPr txBox="1"/>
          <p:nvPr/>
        </p:nvSpPr>
        <p:spPr>
          <a:xfrm>
            <a:off x="2180423" y="3752165"/>
            <a:ext cx="1361466" cy="646330"/>
          </a:xfrm>
          <a:prstGeom prst="rect">
            <a:avLst/>
          </a:prstGeom>
          <a:solidFill>
            <a:schemeClr val="bg1"/>
          </a:solidFill>
          <a:ln w="38100">
            <a:solidFill>
              <a:srgbClr val="C00000"/>
            </a:solidFill>
          </a:ln>
        </p:spPr>
        <p:txBody>
          <a:bodyPr wrap="square" rtlCol="0">
            <a:spAutoFit/>
          </a:bodyPr>
          <a:lstStyle/>
          <a:p>
            <a:r>
              <a:rPr lang="en-US" dirty="0"/>
              <a:t>i = Current state</a:t>
            </a:r>
          </a:p>
        </p:txBody>
      </p:sp>
      <p:sp>
        <p:nvSpPr>
          <p:cNvPr id="6" name="TextBox 5">
            <a:extLst>
              <a:ext uri="{FF2B5EF4-FFF2-40B4-BE49-F238E27FC236}">
                <a16:creationId xmlns:a16="http://schemas.microsoft.com/office/drawing/2014/main" id="{5689E5BB-4EA8-3146-9EDD-2FFF619ED31E}"/>
              </a:ext>
            </a:extLst>
          </p:cNvPr>
          <p:cNvSpPr txBox="1"/>
          <p:nvPr/>
        </p:nvSpPr>
        <p:spPr>
          <a:xfrm>
            <a:off x="3637401" y="3752163"/>
            <a:ext cx="1211855" cy="646331"/>
          </a:xfrm>
          <a:prstGeom prst="rect">
            <a:avLst/>
          </a:prstGeom>
          <a:solidFill>
            <a:schemeClr val="bg1"/>
          </a:solidFill>
          <a:ln w="38100">
            <a:solidFill>
              <a:srgbClr val="C00000"/>
            </a:solidFill>
          </a:ln>
        </p:spPr>
        <p:txBody>
          <a:bodyPr wrap="square" rtlCol="0">
            <a:spAutoFit/>
          </a:bodyPr>
          <a:lstStyle/>
          <a:p>
            <a:r>
              <a:rPr lang="en-US" dirty="0"/>
              <a:t>j = Next state</a:t>
            </a:r>
          </a:p>
        </p:txBody>
      </p:sp>
      <p:cxnSp>
        <p:nvCxnSpPr>
          <p:cNvPr id="8" name="Straight Arrow Connector 7">
            <a:extLst>
              <a:ext uri="{FF2B5EF4-FFF2-40B4-BE49-F238E27FC236}">
                <a16:creationId xmlns:a16="http://schemas.microsoft.com/office/drawing/2014/main" id="{10F07B9E-F7A3-2C46-B6D8-EF37E6169395}"/>
              </a:ext>
            </a:extLst>
          </p:cNvPr>
          <p:cNvCxnSpPr>
            <a:cxnSpLocks/>
            <a:stCxn id="5" idx="0"/>
          </p:cNvCxnSpPr>
          <p:nvPr/>
        </p:nvCxnSpPr>
        <p:spPr>
          <a:xfrm flipH="1" flipV="1">
            <a:off x="2610678" y="2478157"/>
            <a:ext cx="250478" cy="1274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04A6BD-7848-AE45-AF9A-D15E048369D5}"/>
              </a:ext>
            </a:extLst>
          </p:cNvPr>
          <p:cNvCxnSpPr>
            <a:cxnSpLocks/>
            <a:stCxn id="6" idx="0"/>
          </p:cNvCxnSpPr>
          <p:nvPr/>
        </p:nvCxnSpPr>
        <p:spPr>
          <a:xfrm flipH="1" flipV="1">
            <a:off x="2610678" y="2478157"/>
            <a:ext cx="1632651"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F0EA8F-E8D0-6343-8ECE-9CECEDD52644}"/>
              </a:ext>
            </a:extLst>
          </p:cNvPr>
          <p:cNvCxnSpPr>
            <a:cxnSpLocks/>
            <a:stCxn id="4" idx="0"/>
          </p:cNvCxnSpPr>
          <p:nvPr/>
        </p:nvCxnSpPr>
        <p:spPr>
          <a:xfrm flipH="1" flipV="1">
            <a:off x="2786351" y="2478157"/>
            <a:ext cx="3035145"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BBBBA9A-6946-9248-9F5E-1AF8184A2E31}"/>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2702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0C2-AB83-9940-88F5-A08277D035AF}"/>
              </a:ext>
            </a:extLst>
          </p:cNvPr>
          <p:cNvSpPr>
            <a:spLocks noGrp="1"/>
          </p:cNvSpPr>
          <p:nvPr>
            <p:ph type="title"/>
          </p:nvPr>
        </p:nvSpPr>
        <p:spPr/>
        <p:txBody>
          <a:bodyPr/>
          <a:lstStyle/>
          <a:p>
            <a:r>
              <a:rPr lang="en-US" dirty="0">
                <a:solidFill>
                  <a:schemeClr val="tx1"/>
                </a:solidFill>
              </a:rPr>
              <a:t>How tensor RNNs encode grammars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CB4653-1F15-254F-97C7-910DD99C5D45}"/>
                  </a:ext>
                </a:extLst>
              </p:cNvPr>
              <p:cNvSpPr>
                <a:spLocks noGrp="1"/>
              </p:cNvSpPr>
              <p:nvPr>
                <p:ph idx="1"/>
              </p:nvPr>
            </p:nvSpPr>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3CB4653-1F15-254F-97C7-910DD99C5D45}"/>
                  </a:ext>
                </a:extLst>
              </p:cNvPr>
              <p:cNvSpPr>
                <a:spLocks noGrp="1" noRot="1" noChangeAspect="1" noMove="1" noResize="1" noEditPoints="1" noAdjustHandles="1" noChangeArrowheads="1" noChangeShapeType="1" noTextEdit="1"/>
              </p:cNvSpPr>
              <p:nvPr>
                <p:ph idx="1"/>
              </p:nvPr>
            </p:nvSpPr>
            <p:spPr>
              <a:blipFill>
                <a:blip r:embed="rId2"/>
                <a:stretch>
                  <a:fillRect l="-1086" t="-14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A7438F-9B0D-EA4D-9209-5A418C7267F4}"/>
              </a:ext>
            </a:extLst>
          </p:cNvPr>
          <p:cNvSpPr txBox="1"/>
          <p:nvPr/>
        </p:nvSpPr>
        <p:spPr>
          <a:xfrm>
            <a:off x="5215568" y="3752163"/>
            <a:ext cx="1211855" cy="646331"/>
          </a:xfrm>
          <a:prstGeom prst="rect">
            <a:avLst/>
          </a:prstGeom>
          <a:solidFill>
            <a:schemeClr val="bg1"/>
          </a:solidFill>
          <a:ln w="38100">
            <a:solidFill>
              <a:srgbClr val="C00000"/>
            </a:solidFill>
          </a:ln>
        </p:spPr>
        <p:txBody>
          <a:bodyPr wrap="square" rtlCol="0">
            <a:spAutoFit/>
          </a:bodyPr>
          <a:lstStyle/>
          <a:p>
            <a:r>
              <a:rPr lang="en-US" dirty="0"/>
              <a:t>k = Input neuron</a:t>
            </a:r>
          </a:p>
        </p:txBody>
      </p:sp>
      <p:sp>
        <p:nvSpPr>
          <p:cNvPr id="5" name="TextBox 4">
            <a:extLst>
              <a:ext uri="{FF2B5EF4-FFF2-40B4-BE49-F238E27FC236}">
                <a16:creationId xmlns:a16="http://schemas.microsoft.com/office/drawing/2014/main" id="{121CAF37-196D-E24E-8FB3-DFC856E39128}"/>
              </a:ext>
            </a:extLst>
          </p:cNvPr>
          <p:cNvSpPr txBox="1"/>
          <p:nvPr/>
        </p:nvSpPr>
        <p:spPr>
          <a:xfrm>
            <a:off x="2180423" y="3752165"/>
            <a:ext cx="1361466" cy="646330"/>
          </a:xfrm>
          <a:prstGeom prst="rect">
            <a:avLst/>
          </a:prstGeom>
          <a:solidFill>
            <a:schemeClr val="bg1"/>
          </a:solidFill>
          <a:ln w="38100">
            <a:solidFill>
              <a:srgbClr val="C00000"/>
            </a:solidFill>
          </a:ln>
        </p:spPr>
        <p:txBody>
          <a:bodyPr wrap="square" rtlCol="0">
            <a:spAutoFit/>
          </a:bodyPr>
          <a:lstStyle/>
          <a:p>
            <a:r>
              <a:rPr lang="en-US" dirty="0"/>
              <a:t>i = Current state</a:t>
            </a:r>
          </a:p>
        </p:txBody>
      </p:sp>
      <p:sp>
        <p:nvSpPr>
          <p:cNvPr id="6" name="TextBox 5">
            <a:extLst>
              <a:ext uri="{FF2B5EF4-FFF2-40B4-BE49-F238E27FC236}">
                <a16:creationId xmlns:a16="http://schemas.microsoft.com/office/drawing/2014/main" id="{5689E5BB-4EA8-3146-9EDD-2FFF619ED31E}"/>
              </a:ext>
            </a:extLst>
          </p:cNvPr>
          <p:cNvSpPr txBox="1"/>
          <p:nvPr/>
        </p:nvSpPr>
        <p:spPr>
          <a:xfrm>
            <a:off x="3637401" y="3752163"/>
            <a:ext cx="1211855" cy="646331"/>
          </a:xfrm>
          <a:prstGeom prst="rect">
            <a:avLst/>
          </a:prstGeom>
          <a:solidFill>
            <a:schemeClr val="bg1"/>
          </a:solidFill>
          <a:ln w="38100">
            <a:solidFill>
              <a:srgbClr val="C00000"/>
            </a:solidFill>
          </a:ln>
        </p:spPr>
        <p:txBody>
          <a:bodyPr wrap="square" rtlCol="0">
            <a:spAutoFit/>
          </a:bodyPr>
          <a:lstStyle/>
          <a:p>
            <a:r>
              <a:rPr lang="en-US" dirty="0"/>
              <a:t>j = Next state</a:t>
            </a:r>
          </a:p>
        </p:txBody>
      </p:sp>
      <p:cxnSp>
        <p:nvCxnSpPr>
          <p:cNvPr id="8" name="Straight Arrow Connector 7">
            <a:extLst>
              <a:ext uri="{FF2B5EF4-FFF2-40B4-BE49-F238E27FC236}">
                <a16:creationId xmlns:a16="http://schemas.microsoft.com/office/drawing/2014/main" id="{10F07B9E-F7A3-2C46-B6D8-EF37E6169395}"/>
              </a:ext>
            </a:extLst>
          </p:cNvPr>
          <p:cNvCxnSpPr>
            <a:cxnSpLocks/>
            <a:stCxn id="5" idx="0"/>
          </p:cNvCxnSpPr>
          <p:nvPr/>
        </p:nvCxnSpPr>
        <p:spPr>
          <a:xfrm flipH="1" flipV="1">
            <a:off x="2610678" y="2478157"/>
            <a:ext cx="250478" cy="1274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04A6BD-7848-AE45-AF9A-D15E048369D5}"/>
              </a:ext>
            </a:extLst>
          </p:cNvPr>
          <p:cNvCxnSpPr>
            <a:cxnSpLocks/>
            <a:stCxn id="6" idx="0"/>
          </p:cNvCxnSpPr>
          <p:nvPr/>
        </p:nvCxnSpPr>
        <p:spPr>
          <a:xfrm flipH="1" flipV="1">
            <a:off x="2610678" y="2478157"/>
            <a:ext cx="1632651"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F0EA8F-E8D0-6343-8ECE-9CECEDD52644}"/>
              </a:ext>
            </a:extLst>
          </p:cNvPr>
          <p:cNvCxnSpPr>
            <a:cxnSpLocks/>
            <a:stCxn id="4" idx="0"/>
          </p:cNvCxnSpPr>
          <p:nvPr/>
        </p:nvCxnSpPr>
        <p:spPr>
          <a:xfrm flipH="1" flipV="1">
            <a:off x="2786351" y="2478157"/>
            <a:ext cx="3035145"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D30F02-E7EE-0745-9C64-5DA0FFBB56A6}"/>
              </a:ext>
            </a:extLst>
          </p:cNvPr>
          <p:cNvSpPr txBox="1"/>
          <p:nvPr/>
        </p:nvSpPr>
        <p:spPr>
          <a:xfrm>
            <a:off x="437001" y="4968870"/>
            <a:ext cx="5990421" cy="1203330"/>
          </a:xfrm>
          <a:prstGeom prst="rect">
            <a:avLst/>
          </a:prstGeom>
          <a:solidFill>
            <a:schemeClr val="bg1"/>
          </a:solidFill>
          <a:ln w="38100">
            <a:solidFill>
              <a:srgbClr val="C00000"/>
            </a:solidFill>
          </a:ln>
        </p:spPr>
        <p:txBody>
          <a:bodyPr wrap="square" rtlCol="0">
            <a:spAutoFit/>
          </a:bodyPr>
          <a:lstStyle/>
          <a:p>
            <a:r>
              <a:rPr lang="en-US" dirty="0"/>
              <a:t>Encoded model weights (W) interacts with current hidden state (h) to produce future/next hidden representation (h</a:t>
            </a:r>
            <a:r>
              <a:rPr lang="en-US" baseline="30000" dirty="0"/>
              <a:t>t+1</a:t>
            </a:r>
            <a:r>
              <a:rPr lang="en-US" dirty="0"/>
              <a:t>), such that RNN stays close to ideal DFA representation.</a:t>
            </a:r>
          </a:p>
        </p:txBody>
      </p:sp>
      <p:sp>
        <p:nvSpPr>
          <p:cNvPr id="7" name="Slide Number Placeholder 6">
            <a:extLst>
              <a:ext uri="{FF2B5EF4-FFF2-40B4-BE49-F238E27FC236}">
                <a16:creationId xmlns:a16="http://schemas.microsoft.com/office/drawing/2014/main" id="{BBBBBA9A-6946-9248-9F5E-1AF8184A2E31}"/>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92154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0C2-AB83-9940-88F5-A08277D035AF}"/>
              </a:ext>
            </a:extLst>
          </p:cNvPr>
          <p:cNvSpPr>
            <a:spLocks noGrp="1"/>
          </p:cNvSpPr>
          <p:nvPr>
            <p:ph type="title"/>
          </p:nvPr>
        </p:nvSpPr>
        <p:spPr/>
        <p:txBody>
          <a:bodyPr/>
          <a:lstStyle/>
          <a:p>
            <a:r>
              <a:rPr lang="en-US" dirty="0">
                <a:solidFill>
                  <a:schemeClr val="tx1"/>
                </a:solidFill>
              </a:rPr>
              <a:t>How tensor RNNs encode grammars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CB4653-1F15-254F-97C7-910DD99C5D45}"/>
                  </a:ext>
                </a:extLst>
              </p:cNvPr>
              <p:cNvSpPr>
                <a:spLocks noGrp="1"/>
              </p:cNvSpPr>
              <p:nvPr>
                <p:ph idx="1"/>
              </p:nvPr>
            </p:nvSpPr>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3CB4653-1F15-254F-97C7-910DD99C5D45}"/>
                  </a:ext>
                </a:extLst>
              </p:cNvPr>
              <p:cNvSpPr>
                <a:spLocks noGrp="1" noRot="1" noChangeAspect="1" noMove="1" noResize="1" noEditPoints="1" noAdjustHandles="1" noChangeArrowheads="1" noChangeShapeType="1" noTextEdit="1"/>
              </p:cNvSpPr>
              <p:nvPr>
                <p:ph idx="1"/>
              </p:nvPr>
            </p:nvSpPr>
            <p:spPr>
              <a:blipFill>
                <a:blip r:embed="rId2"/>
                <a:stretch>
                  <a:fillRect l="-378" t="-9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A7438F-9B0D-EA4D-9209-5A418C7267F4}"/>
              </a:ext>
            </a:extLst>
          </p:cNvPr>
          <p:cNvSpPr txBox="1"/>
          <p:nvPr/>
        </p:nvSpPr>
        <p:spPr>
          <a:xfrm>
            <a:off x="5215568" y="3752163"/>
            <a:ext cx="1211855" cy="646331"/>
          </a:xfrm>
          <a:prstGeom prst="rect">
            <a:avLst/>
          </a:prstGeom>
          <a:solidFill>
            <a:schemeClr val="bg1"/>
          </a:solidFill>
          <a:ln w="38100">
            <a:solidFill>
              <a:srgbClr val="C00000"/>
            </a:solidFill>
          </a:ln>
        </p:spPr>
        <p:txBody>
          <a:bodyPr wrap="square" rtlCol="0">
            <a:spAutoFit/>
          </a:bodyPr>
          <a:lstStyle/>
          <a:p>
            <a:r>
              <a:rPr lang="en-US" dirty="0"/>
              <a:t>k = Input neuron</a:t>
            </a:r>
          </a:p>
        </p:txBody>
      </p:sp>
      <p:sp>
        <p:nvSpPr>
          <p:cNvPr id="5" name="TextBox 4">
            <a:extLst>
              <a:ext uri="{FF2B5EF4-FFF2-40B4-BE49-F238E27FC236}">
                <a16:creationId xmlns:a16="http://schemas.microsoft.com/office/drawing/2014/main" id="{121CAF37-196D-E24E-8FB3-DFC856E39128}"/>
              </a:ext>
            </a:extLst>
          </p:cNvPr>
          <p:cNvSpPr txBox="1"/>
          <p:nvPr/>
        </p:nvSpPr>
        <p:spPr>
          <a:xfrm>
            <a:off x="2180423" y="3752165"/>
            <a:ext cx="1361466" cy="646330"/>
          </a:xfrm>
          <a:prstGeom prst="rect">
            <a:avLst/>
          </a:prstGeom>
          <a:solidFill>
            <a:schemeClr val="bg1"/>
          </a:solidFill>
          <a:ln w="38100">
            <a:solidFill>
              <a:srgbClr val="C00000"/>
            </a:solidFill>
          </a:ln>
        </p:spPr>
        <p:txBody>
          <a:bodyPr wrap="square" rtlCol="0">
            <a:spAutoFit/>
          </a:bodyPr>
          <a:lstStyle/>
          <a:p>
            <a:r>
              <a:rPr lang="en-US" dirty="0"/>
              <a:t>i = Current state</a:t>
            </a:r>
          </a:p>
        </p:txBody>
      </p:sp>
      <p:sp>
        <p:nvSpPr>
          <p:cNvPr id="6" name="TextBox 5">
            <a:extLst>
              <a:ext uri="{FF2B5EF4-FFF2-40B4-BE49-F238E27FC236}">
                <a16:creationId xmlns:a16="http://schemas.microsoft.com/office/drawing/2014/main" id="{5689E5BB-4EA8-3146-9EDD-2FFF619ED31E}"/>
              </a:ext>
            </a:extLst>
          </p:cNvPr>
          <p:cNvSpPr txBox="1"/>
          <p:nvPr/>
        </p:nvSpPr>
        <p:spPr>
          <a:xfrm>
            <a:off x="3637401" y="3752163"/>
            <a:ext cx="1211855" cy="646331"/>
          </a:xfrm>
          <a:prstGeom prst="rect">
            <a:avLst/>
          </a:prstGeom>
          <a:solidFill>
            <a:schemeClr val="bg1"/>
          </a:solidFill>
          <a:ln w="38100">
            <a:solidFill>
              <a:srgbClr val="C00000"/>
            </a:solidFill>
          </a:ln>
        </p:spPr>
        <p:txBody>
          <a:bodyPr wrap="square" rtlCol="0">
            <a:spAutoFit/>
          </a:bodyPr>
          <a:lstStyle/>
          <a:p>
            <a:r>
              <a:rPr lang="en-US" dirty="0"/>
              <a:t>j = Next state</a:t>
            </a:r>
          </a:p>
        </p:txBody>
      </p:sp>
      <p:cxnSp>
        <p:nvCxnSpPr>
          <p:cNvPr id="8" name="Straight Arrow Connector 7">
            <a:extLst>
              <a:ext uri="{FF2B5EF4-FFF2-40B4-BE49-F238E27FC236}">
                <a16:creationId xmlns:a16="http://schemas.microsoft.com/office/drawing/2014/main" id="{10F07B9E-F7A3-2C46-B6D8-EF37E6169395}"/>
              </a:ext>
            </a:extLst>
          </p:cNvPr>
          <p:cNvCxnSpPr>
            <a:cxnSpLocks/>
            <a:stCxn id="5" idx="0"/>
          </p:cNvCxnSpPr>
          <p:nvPr/>
        </p:nvCxnSpPr>
        <p:spPr>
          <a:xfrm flipH="1" flipV="1">
            <a:off x="2610678" y="2478157"/>
            <a:ext cx="250478" cy="1274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04A6BD-7848-AE45-AF9A-D15E048369D5}"/>
              </a:ext>
            </a:extLst>
          </p:cNvPr>
          <p:cNvCxnSpPr>
            <a:cxnSpLocks/>
            <a:stCxn id="6" idx="0"/>
          </p:cNvCxnSpPr>
          <p:nvPr/>
        </p:nvCxnSpPr>
        <p:spPr>
          <a:xfrm flipH="1" flipV="1">
            <a:off x="2610678" y="2478157"/>
            <a:ext cx="1632651"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F0EA8F-E8D0-6343-8ECE-9CECEDD52644}"/>
              </a:ext>
            </a:extLst>
          </p:cNvPr>
          <p:cNvCxnSpPr>
            <a:cxnSpLocks/>
            <a:stCxn id="4" idx="0"/>
          </p:cNvCxnSpPr>
          <p:nvPr/>
        </p:nvCxnSpPr>
        <p:spPr>
          <a:xfrm flipH="1" flipV="1">
            <a:off x="2786351" y="2478157"/>
            <a:ext cx="3035145"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D30F02-E7EE-0745-9C64-5DA0FFBB56A6}"/>
              </a:ext>
            </a:extLst>
          </p:cNvPr>
          <p:cNvSpPr txBox="1"/>
          <p:nvPr/>
        </p:nvSpPr>
        <p:spPr>
          <a:xfrm>
            <a:off x="437001" y="4968870"/>
            <a:ext cx="5990421" cy="1203330"/>
          </a:xfrm>
          <a:prstGeom prst="rect">
            <a:avLst/>
          </a:prstGeom>
          <a:solidFill>
            <a:schemeClr val="bg1"/>
          </a:solidFill>
          <a:ln w="38100">
            <a:solidFill>
              <a:srgbClr val="C00000"/>
            </a:solidFill>
          </a:ln>
        </p:spPr>
        <p:txBody>
          <a:bodyPr wrap="square" rtlCol="0">
            <a:spAutoFit/>
          </a:bodyPr>
          <a:lstStyle/>
          <a:p>
            <a:r>
              <a:rPr lang="en-US" dirty="0"/>
              <a:t>Encoded model weights (W) interacts with current hidden state (h) to produce future/next hidden representation (h</a:t>
            </a:r>
            <a:r>
              <a:rPr lang="en-US" baseline="30000" dirty="0"/>
              <a:t>t+1</a:t>
            </a:r>
            <a:r>
              <a:rPr lang="en-US" dirty="0"/>
              <a:t>), such that RNN stays close to ideal DFA representation.</a:t>
            </a:r>
          </a:p>
        </p:txBody>
      </p:sp>
      <p:sp>
        <p:nvSpPr>
          <p:cNvPr id="17" name="TextBox 16">
            <a:extLst>
              <a:ext uri="{FF2B5EF4-FFF2-40B4-BE49-F238E27FC236}">
                <a16:creationId xmlns:a16="http://schemas.microsoft.com/office/drawing/2014/main" id="{63E9CAD6-39C4-6F4B-B666-614BE9B9910A}"/>
              </a:ext>
            </a:extLst>
          </p:cNvPr>
          <p:cNvSpPr txBox="1"/>
          <p:nvPr/>
        </p:nvSpPr>
        <p:spPr>
          <a:xfrm>
            <a:off x="6972551" y="1690688"/>
            <a:ext cx="1906406" cy="1493705"/>
          </a:xfrm>
          <a:prstGeom prst="rect">
            <a:avLst/>
          </a:prstGeom>
          <a:noFill/>
          <a:ln w="28575">
            <a:solidFill>
              <a:srgbClr val="C00000"/>
            </a:solidFill>
          </a:ln>
        </p:spPr>
        <p:txBody>
          <a:bodyPr wrap="square" rtlCol="0">
            <a:spAutoFit/>
          </a:bodyPr>
          <a:lstStyle/>
          <a:p>
            <a:r>
              <a:rPr lang="en-US" dirty="0"/>
              <a:t>2</a:t>
            </a:r>
            <a:r>
              <a:rPr lang="en-US" baseline="30000" dirty="0"/>
              <a:t>nd</a:t>
            </a:r>
            <a:r>
              <a:rPr lang="en-US" dirty="0"/>
              <a:t> order RNN will need O(m) state neurons and O(</a:t>
            </a:r>
            <a:r>
              <a:rPr lang="en-US" dirty="0" err="1"/>
              <a:t>mn</a:t>
            </a:r>
            <a:r>
              <a:rPr lang="en-US" dirty="0"/>
              <a:t>) weights</a:t>
            </a:r>
          </a:p>
        </p:txBody>
      </p:sp>
      <p:sp>
        <p:nvSpPr>
          <p:cNvPr id="7" name="Slide Number Placeholder 6">
            <a:extLst>
              <a:ext uri="{FF2B5EF4-FFF2-40B4-BE49-F238E27FC236}">
                <a16:creationId xmlns:a16="http://schemas.microsoft.com/office/drawing/2014/main" id="{BBBBBA9A-6946-9248-9F5E-1AF8184A2E31}"/>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73107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0C2-AB83-9940-88F5-A08277D035AF}"/>
              </a:ext>
            </a:extLst>
          </p:cNvPr>
          <p:cNvSpPr>
            <a:spLocks noGrp="1"/>
          </p:cNvSpPr>
          <p:nvPr>
            <p:ph type="title"/>
          </p:nvPr>
        </p:nvSpPr>
        <p:spPr/>
        <p:txBody>
          <a:bodyPr/>
          <a:lstStyle/>
          <a:p>
            <a:r>
              <a:rPr lang="en-US" dirty="0">
                <a:solidFill>
                  <a:schemeClr val="tx1"/>
                </a:solidFill>
              </a:rPr>
              <a:t>How tensor RNNs encode grammars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CB4653-1F15-254F-97C7-910DD99C5D45}"/>
                  </a:ext>
                </a:extLst>
              </p:cNvPr>
              <p:cNvSpPr>
                <a:spLocks noGrp="1"/>
              </p:cNvSpPr>
              <p:nvPr>
                <p:ph idx="1"/>
              </p:nvPr>
            </p:nvSpPr>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3CB4653-1F15-254F-97C7-910DD99C5D45}"/>
                  </a:ext>
                </a:extLst>
              </p:cNvPr>
              <p:cNvSpPr>
                <a:spLocks noGrp="1" noRot="1" noChangeAspect="1" noMove="1" noResize="1" noEditPoints="1" noAdjustHandles="1" noChangeArrowheads="1" noChangeShapeType="1" noTextEdit="1"/>
              </p:cNvSpPr>
              <p:nvPr>
                <p:ph idx="1"/>
              </p:nvPr>
            </p:nvSpPr>
            <p:spPr>
              <a:blipFill>
                <a:blip r:embed="rId2"/>
                <a:stretch>
                  <a:fillRect l="-378" t="-9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A7438F-9B0D-EA4D-9209-5A418C7267F4}"/>
              </a:ext>
            </a:extLst>
          </p:cNvPr>
          <p:cNvSpPr txBox="1"/>
          <p:nvPr/>
        </p:nvSpPr>
        <p:spPr>
          <a:xfrm>
            <a:off x="5215568" y="3752163"/>
            <a:ext cx="1211855" cy="646331"/>
          </a:xfrm>
          <a:prstGeom prst="rect">
            <a:avLst/>
          </a:prstGeom>
          <a:solidFill>
            <a:schemeClr val="bg1"/>
          </a:solidFill>
          <a:ln w="38100">
            <a:solidFill>
              <a:srgbClr val="C00000"/>
            </a:solidFill>
          </a:ln>
        </p:spPr>
        <p:txBody>
          <a:bodyPr wrap="square" rtlCol="0">
            <a:spAutoFit/>
          </a:bodyPr>
          <a:lstStyle/>
          <a:p>
            <a:r>
              <a:rPr lang="en-US" dirty="0"/>
              <a:t>k = Input neuron</a:t>
            </a:r>
          </a:p>
        </p:txBody>
      </p:sp>
      <p:sp>
        <p:nvSpPr>
          <p:cNvPr id="5" name="TextBox 4">
            <a:extLst>
              <a:ext uri="{FF2B5EF4-FFF2-40B4-BE49-F238E27FC236}">
                <a16:creationId xmlns:a16="http://schemas.microsoft.com/office/drawing/2014/main" id="{121CAF37-196D-E24E-8FB3-DFC856E39128}"/>
              </a:ext>
            </a:extLst>
          </p:cNvPr>
          <p:cNvSpPr txBox="1"/>
          <p:nvPr/>
        </p:nvSpPr>
        <p:spPr>
          <a:xfrm>
            <a:off x="2180423" y="3752165"/>
            <a:ext cx="1361466" cy="646330"/>
          </a:xfrm>
          <a:prstGeom prst="rect">
            <a:avLst/>
          </a:prstGeom>
          <a:solidFill>
            <a:schemeClr val="bg1"/>
          </a:solidFill>
          <a:ln w="38100">
            <a:solidFill>
              <a:srgbClr val="C00000"/>
            </a:solidFill>
          </a:ln>
        </p:spPr>
        <p:txBody>
          <a:bodyPr wrap="square" rtlCol="0">
            <a:spAutoFit/>
          </a:bodyPr>
          <a:lstStyle/>
          <a:p>
            <a:r>
              <a:rPr lang="en-US" dirty="0"/>
              <a:t>i = Current state</a:t>
            </a:r>
          </a:p>
        </p:txBody>
      </p:sp>
      <p:sp>
        <p:nvSpPr>
          <p:cNvPr id="6" name="TextBox 5">
            <a:extLst>
              <a:ext uri="{FF2B5EF4-FFF2-40B4-BE49-F238E27FC236}">
                <a16:creationId xmlns:a16="http://schemas.microsoft.com/office/drawing/2014/main" id="{5689E5BB-4EA8-3146-9EDD-2FFF619ED31E}"/>
              </a:ext>
            </a:extLst>
          </p:cNvPr>
          <p:cNvSpPr txBox="1"/>
          <p:nvPr/>
        </p:nvSpPr>
        <p:spPr>
          <a:xfrm>
            <a:off x="3637401" y="3752163"/>
            <a:ext cx="1211855" cy="646331"/>
          </a:xfrm>
          <a:prstGeom prst="rect">
            <a:avLst/>
          </a:prstGeom>
          <a:solidFill>
            <a:schemeClr val="bg1"/>
          </a:solidFill>
          <a:ln w="38100">
            <a:solidFill>
              <a:srgbClr val="C00000"/>
            </a:solidFill>
          </a:ln>
        </p:spPr>
        <p:txBody>
          <a:bodyPr wrap="square" rtlCol="0">
            <a:spAutoFit/>
          </a:bodyPr>
          <a:lstStyle/>
          <a:p>
            <a:r>
              <a:rPr lang="en-US" dirty="0"/>
              <a:t>j = Next state</a:t>
            </a:r>
          </a:p>
        </p:txBody>
      </p:sp>
      <p:cxnSp>
        <p:nvCxnSpPr>
          <p:cNvPr id="8" name="Straight Arrow Connector 7">
            <a:extLst>
              <a:ext uri="{FF2B5EF4-FFF2-40B4-BE49-F238E27FC236}">
                <a16:creationId xmlns:a16="http://schemas.microsoft.com/office/drawing/2014/main" id="{10F07B9E-F7A3-2C46-B6D8-EF37E6169395}"/>
              </a:ext>
            </a:extLst>
          </p:cNvPr>
          <p:cNvCxnSpPr>
            <a:cxnSpLocks/>
            <a:stCxn id="5" idx="0"/>
          </p:cNvCxnSpPr>
          <p:nvPr/>
        </p:nvCxnSpPr>
        <p:spPr>
          <a:xfrm flipH="1" flipV="1">
            <a:off x="2610678" y="2478157"/>
            <a:ext cx="250478" cy="1274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04A6BD-7848-AE45-AF9A-D15E048369D5}"/>
              </a:ext>
            </a:extLst>
          </p:cNvPr>
          <p:cNvCxnSpPr>
            <a:cxnSpLocks/>
            <a:stCxn id="6" idx="0"/>
          </p:cNvCxnSpPr>
          <p:nvPr/>
        </p:nvCxnSpPr>
        <p:spPr>
          <a:xfrm flipH="1" flipV="1">
            <a:off x="2610678" y="2478157"/>
            <a:ext cx="1632651"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F0EA8F-E8D0-6343-8ECE-9CECEDD52644}"/>
              </a:ext>
            </a:extLst>
          </p:cNvPr>
          <p:cNvCxnSpPr>
            <a:cxnSpLocks/>
            <a:stCxn id="4" idx="0"/>
          </p:cNvCxnSpPr>
          <p:nvPr/>
        </p:nvCxnSpPr>
        <p:spPr>
          <a:xfrm flipH="1" flipV="1">
            <a:off x="2786351" y="2478157"/>
            <a:ext cx="3035145" cy="1274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D30F02-E7EE-0745-9C64-5DA0FFBB56A6}"/>
              </a:ext>
            </a:extLst>
          </p:cNvPr>
          <p:cNvSpPr txBox="1"/>
          <p:nvPr/>
        </p:nvSpPr>
        <p:spPr>
          <a:xfrm>
            <a:off x="437001" y="4968870"/>
            <a:ext cx="5990421" cy="1203330"/>
          </a:xfrm>
          <a:prstGeom prst="rect">
            <a:avLst/>
          </a:prstGeom>
          <a:solidFill>
            <a:schemeClr val="bg1"/>
          </a:solidFill>
          <a:ln w="38100">
            <a:solidFill>
              <a:srgbClr val="C00000"/>
            </a:solidFill>
          </a:ln>
        </p:spPr>
        <p:txBody>
          <a:bodyPr wrap="square" rtlCol="0">
            <a:spAutoFit/>
          </a:bodyPr>
          <a:lstStyle/>
          <a:p>
            <a:r>
              <a:rPr lang="en-US" dirty="0"/>
              <a:t>Encoded model weights (W) interacts with current hidden state (h) to produce future/next hidden representation (h</a:t>
            </a:r>
            <a:r>
              <a:rPr lang="en-US" baseline="30000" dirty="0"/>
              <a:t>t+1</a:t>
            </a:r>
            <a:r>
              <a:rPr lang="en-US" dirty="0"/>
              <a:t>), such that RNN stays close to ideal DFA representation.</a:t>
            </a:r>
          </a:p>
        </p:txBody>
      </p:sp>
      <p:sp>
        <p:nvSpPr>
          <p:cNvPr id="17" name="TextBox 16">
            <a:extLst>
              <a:ext uri="{FF2B5EF4-FFF2-40B4-BE49-F238E27FC236}">
                <a16:creationId xmlns:a16="http://schemas.microsoft.com/office/drawing/2014/main" id="{63E9CAD6-39C4-6F4B-B666-614BE9B9910A}"/>
              </a:ext>
            </a:extLst>
          </p:cNvPr>
          <p:cNvSpPr txBox="1"/>
          <p:nvPr/>
        </p:nvSpPr>
        <p:spPr>
          <a:xfrm>
            <a:off x="6972551" y="1690688"/>
            <a:ext cx="1906406" cy="1493705"/>
          </a:xfrm>
          <a:prstGeom prst="rect">
            <a:avLst/>
          </a:prstGeom>
          <a:noFill/>
          <a:ln w="28575">
            <a:solidFill>
              <a:srgbClr val="C00000"/>
            </a:solidFill>
          </a:ln>
        </p:spPr>
        <p:txBody>
          <a:bodyPr wrap="square" rtlCol="0">
            <a:spAutoFit/>
          </a:bodyPr>
          <a:lstStyle/>
          <a:p>
            <a:r>
              <a:rPr lang="en-US" dirty="0"/>
              <a:t>2</a:t>
            </a:r>
            <a:r>
              <a:rPr lang="en-US" baseline="30000" dirty="0"/>
              <a:t>nd</a:t>
            </a:r>
            <a:r>
              <a:rPr lang="en-US" dirty="0"/>
              <a:t> order RNN will need O(m) state neurons and O(</a:t>
            </a:r>
            <a:r>
              <a:rPr lang="en-US" dirty="0" err="1"/>
              <a:t>mn</a:t>
            </a:r>
            <a:r>
              <a:rPr lang="en-US" dirty="0"/>
              <a:t>) weights</a:t>
            </a:r>
          </a:p>
        </p:txBody>
      </p:sp>
      <p:sp>
        <p:nvSpPr>
          <p:cNvPr id="18" name="TextBox 17">
            <a:extLst>
              <a:ext uri="{FF2B5EF4-FFF2-40B4-BE49-F238E27FC236}">
                <a16:creationId xmlns:a16="http://schemas.microsoft.com/office/drawing/2014/main" id="{666AA374-34C7-1449-B815-3BF45CEE2FD6}"/>
              </a:ext>
            </a:extLst>
          </p:cNvPr>
          <p:cNvSpPr txBox="1"/>
          <p:nvPr/>
        </p:nvSpPr>
        <p:spPr>
          <a:xfrm>
            <a:off x="8991600" y="2986145"/>
            <a:ext cx="3200400" cy="1200329"/>
          </a:xfrm>
          <a:prstGeom prst="rect">
            <a:avLst/>
          </a:prstGeom>
          <a:noFill/>
          <a:ln w="28575">
            <a:solidFill>
              <a:srgbClr val="C00000"/>
            </a:solidFill>
          </a:ln>
        </p:spPr>
        <p:txBody>
          <a:bodyPr wrap="square" rtlCol="0">
            <a:spAutoFit/>
          </a:bodyPr>
          <a:lstStyle/>
          <a:p>
            <a:r>
              <a:rPr lang="en-US" dirty="0"/>
              <a:t>2mn – m + 3n continuous neurons and no more than m(n^2 + m + 5n -5) + 6n weights = first order RNNs</a:t>
            </a:r>
          </a:p>
        </p:txBody>
      </p:sp>
      <p:sp>
        <p:nvSpPr>
          <p:cNvPr id="19" name="TextBox 18">
            <a:extLst>
              <a:ext uri="{FF2B5EF4-FFF2-40B4-BE49-F238E27FC236}">
                <a16:creationId xmlns:a16="http://schemas.microsoft.com/office/drawing/2014/main" id="{EF03A7AE-7D19-9F46-A5FA-7371F18B5A48}"/>
              </a:ext>
            </a:extLst>
          </p:cNvPr>
          <p:cNvSpPr txBox="1"/>
          <p:nvPr/>
        </p:nvSpPr>
        <p:spPr>
          <a:xfrm>
            <a:off x="8163499" y="5555919"/>
            <a:ext cx="3379144" cy="646331"/>
          </a:xfrm>
          <a:prstGeom prst="rect">
            <a:avLst/>
          </a:prstGeom>
          <a:noFill/>
          <a:ln w="28575">
            <a:solidFill>
              <a:srgbClr val="C00000"/>
            </a:solidFill>
          </a:ln>
        </p:spPr>
        <p:txBody>
          <a:bodyPr wrap="square" rtlCol="0">
            <a:spAutoFit/>
          </a:bodyPr>
          <a:lstStyle/>
          <a:p>
            <a:r>
              <a:rPr lang="en-US" dirty="0"/>
              <a:t>Learning (</a:t>
            </a:r>
            <a:r>
              <a:rPr lang="en-US" dirty="0" err="1"/>
              <a:t>Omlin</a:t>
            </a:r>
            <a:r>
              <a:rPr lang="en-US" dirty="0"/>
              <a:t> and Giles JACM 96), ongoing work</a:t>
            </a:r>
          </a:p>
        </p:txBody>
      </p:sp>
      <p:cxnSp>
        <p:nvCxnSpPr>
          <p:cNvPr id="21" name="Straight Arrow Connector 20">
            <a:extLst>
              <a:ext uri="{FF2B5EF4-FFF2-40B4-BE49-F238E27FC236}">
                <a16:creationId xmlns:a16="http://schemas.microsoft.com/office/drawing/2014/main" id="{D7ADACA7-0FA8-D34C-934F-AC0538E7A462}"/>
              </a:ext>
            </a:extLst>
          </p:cNvPr>
          <p:cNvCxnSpPr>
            <a:cxnSpLocks/>
            <a:stCxn id="19" idx="0"/>
            <a:endCxn id="18" idx="2"/>
          </p:cNvCxnSpPr>
          <p:nvPr/>
        </p:nvCxnSpPr>
        <p:spPr>
          <a:xfrm flipV="1">
            <a:off x="9853071" y="4186474"/>
            <a:ext cx="738729" cy="1369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C6DC65-F09F-884D-869E-7DE157322689}"/>
              </a:ext>
            </a:extLst>
          </p:cNvPr>
          <p:cNvCxnSpPr>
            <a:cxnSpLocks/>
            <a:stCxn id="19" idx="0"/>
            <a:endCxn id="17" idx="2"/>
          </p:cNvCxnSpPr>
          <p:nvPr/>
        </p:nvCxnSpPr>
        <p:spPr>
          <a:xfrm flipH="1" flipV="1">
            <a:off x="7925754" y="3184393"/>
            <a:ext cx="1927317" cy="2371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BBBBA9A-6946-9248-9F5E-1AF8184A2E31}"/>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33167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576-1C27-B147-AE5F-D64EAC062DA7}"/>
              </a:ext>
            </a:extLst>
          </p:cNvPr>
          <p:cNvSpPr>
            <a:spLocks noGrp="1"/>
          </p:cNvSpPr>
          <p:nvPr>
            <p:ph type="title"/>
          </p:nvPr>
        </p:nvSpPr>
        <p:spPr/>
        <p:txBody>
          <a:bodyPr/>
          <a:lstStyle/>
          <a:p>
            <a:r>
              <a:rPr lang="en-US" dirty="0"/>
              <a:t>Third Order or Tensor RNN</a:t>
            </a:r>
          </a:p>
        </p:txBody>
      </p:sp>
      <p:pic>
        <p:nvPicPr>
          <p:cNvPr id="6" name="Content Placeholder 5">
            <a:extLst>
              <a:ext uri="{FF2B5EF4-FFF2-40B4-BE49-F238E27FC236}">
                <a16:creationId xmlns:a16="http://schemas.microsoft.com/office/drawing/2014/main" id="{A7ED04AE-0D99-3A4F-9668-FBB238E7AEDF}"/>
              </a:ext>
            </a:extLst>
          </p:cNvPr>
          <p:cNvPicPr>
            <a:picLocks noGrp="1" noChangeAspect="1"/>
          </p:cNvPicPr>
          <p:nvPr>
            <p:ph idx="1"/>
          </p:nvPr>
        </p:nvPicPr>
        <p:blipFill>
          <a:blip r:embed="rId2"/>
          <a:stretch>
            <a:fillRect/>
          </a:stretch>
        </p:blipFill>
        <p:spPr>
          <a:xfrm>
            <a:off x="1069848" y="2804159"/>
            <a:ext cx="6534912" cy="2844609"/>
          </a:xfrm>
        </p:spPr>
      </p:pic>
      <p:sp>
        <p:nvSpPr>
          <p:cNvPr id="4" name="Slide Number Placeholder 3">
            <a:extLst>
              <a:ext uri="{FF2B5EF4-FFF2-40B4-BE49-F238E27FC236}">
                <a16:creationId xmlns:a16="http://schemas.microsoft.com/office/drawing/2014/main" id="{8EBB8930-A795-D248-A413-AD65B6F2F859}"/>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TextBox 6">
            <a:extLst>
              <a:ext uri="{FF2B5EF4-FFF2-40B4-BE49-F238E27FC236}">
                <a16:creationId xmlns:a16="http://schemas.microsoft.com/office/drawing/2014/main" id="{ED9A2C95-2384-6B43-A786-03132D704E42}"/>
              </a:ext>
            </a:extLst>
          </p:cNvPr>
          <p:cNvSpPr txBox="1"/>
          <p:nvPr/>
        </p:nvSpPr>
        <p:spPr>
          <a:xfrm>
            <a:off x="2880360" y="3677823"/>
            <a:ext cx="4998720" cy="1097280"/>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9D439FD-FC7E-9D45-A9FB-AC017E3B8069}"/>
              </a:ext>
            </a:extLst>
          </p:cNvPr>
          <p:cNvSpPr txBox="1"/>
          <p:nvPr/>
        </p:nvSpPr>
        <p:spPr>
          <a:xfrm>
            <a:off x="8397240" y="3840480"/>
            <a:ext cx="2514600" cy="646331"/>
          </a:xfrm>
          <a:prstGeom prst="rect">
            <a:avLst/>
          </a:prstGeom>
          <a:noFill/>
          <a:ln w="38100">
            <a:solidFill>
              <a:srgbClr val="FF0000"/>
            </a:solidFill>
          </a:ln>
        </p:spPr>
        <p:txBody>
          <a:bodyPr wrap="square" rtlCol="0">
            <a:spAutoFit/>
          </a:bodyPr>
          <a:lstStyle/>
          <a:p>
            <a:r>
              <a:rPr lang="en-US" dirty="0"/>
              <a:t>Replace W (M) with tensor of order 3</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B64F97-9F8C-D44E-8A2B-1622F2671966}"/>
                  </a:ext>
                </a:extLst>
              </p:cNvPr>
              <p:cNvSpPr txBox="1"/>
              <p:nvPr/>
            </p:nvSpPr>
            <p:spPr>
              <a:xfrm>
                <a:off x="2072640" y="5923586"/>
                <a:ext cx="8595360" cy="723916"/>
              </a:xfrm>
              <a:prstGeom prst="rect">
                <a:avLst/>
              </a:prstGeom>
              <a:noFill/>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r>
                              <a:rPr lang="en-US" b="0" i="1" dirty="0" smtClean="0">
                                <a:latin typeface="Cambria Math" panose="02040503050406030204" pitchFamily="18" charset="0"/>
                                <a:ea typeface="Cambria Math" panose="02040503050406030204" pitchFamily="18" charset="0"/>
                              </a:rPr>
                              <m:t>𝑙</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𝑎</m:t>
                            </m:r>
                          </m:e>
                          <m:sub>
                            <m:r>
                              <a:rPr lang="en-US" b="0" i="1" dirty="0" smtClean="0">
                                <a:latin typeface="Cambria Math" panose="02040503050406030204" pitchFamily="18" charset="0"/>
                                <a:ea typeface="Cambria Math" panose="02040503050406030204" pitchFamily="18" charset="0"/>
                              </a:rPr>
                              <m:t>𝑙</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r>
                  <a:rPr lang="en-US" dirty="0"/>
                  <a:t> </a:t>
                </a:r>
                <a:r>
                  <a:rPr lang="en-US" dirty="0">
                    <a:sym typeface="Wingdings" pitchFamily="2" charset="2"/>
                  </a:rPr>
                  <a:t> 3</a:t>
                </a:r>
                <a:r>
                  <a:rPr lang="en-US" baseline="30000" dirty="0">
                    <a:sym typeface="Wingdings" pitchFamily="2" charset="2"/>
                  </a:rPr>
                  <a:t>rd</a:t>
                </a:r>
                <a:r>
                  <a:rPr lang="en-US" dirty="0">
                    <a:sym typeface="Wingdings" pitchFamily="2" charset="2"/>
                  </a:rPr>
                  <a:t> order RNN  </a:t>
                </a:r>
                <a:r>
                  <a:rPr lang="en-US" dirty="0">
                    <a:solidFill>
                      <a:srgbClr val="FF0000"/>
                    </a:solidFill>
                    <a:sym typeface="Wingdings" pitchFamily="2" charset="2"/>
                  </a:rPr>
                  <a:t>equivalent</a:t>
                </a:r>
                <a:r>
                  <a:rPr lang="en-US" dirty="0">
                    <a:sym typeface="Wingdings" pitchFamily="2" charset="2"/>
                  </a:rPr>
                  <a:t> to </a:t>
                </a:r>
                <a:r>
                  <a:rPr lang="en-US" b="1" dirty="0">
                    <a:sym typeface="Wingdings" pitchFamily="2" charset="2"/>
                  </a:rPr>
                  <a:t>Push Down Automata with stack</a:t>
                </a:r>
                <a:endParaRPr lang="en-US" b="1" dirty="0"/>
              </a:p>
            </p:txBody>
          </p:sp>
        </mc:Choice>
        <mc:Fallback xmlns="">
          <p:sp>
            <p:nvSpPr>
              <p:cNvPr id="9" name="TextBox 8">
                <a:extLst>
                  <a:ext uri="{FF2B5EF4-FFF2-40B4-BE49-F238E27FC236}">
                    <a16:creationId xmlns:a16="http://schemas.microsoft.com/office/drawing/2014/main" id="{2FB64F97-9F8C-D44E-8A2B-1622F2671966}"/>
                  </a:ext>
                </a:extLst>
              </p:cNvPr>
              <p:cNvSpPr txBox="1">
                <a:spLocks noRot="1" noChangeAspect="1" noMove="1" noResize="1" noEditPoints="1" noAdjustHandles="1" noChangeArrowheads="1" noChangeShapeType="1" noTextEdit="1"/>
              </p:cNvSpPr>
              <p:nvPr/>
            </p:nvSpPr>
            <p:spPr>
              <a:xfrm>
                <a:off x="2072640" y="5923586"/>
                <a:ext cx="8595360" cy="723916"/>
              </a:xfrm>
              <a:prstGeom prst="rect">
                <a:avLst/>
              </a:prstGeom>
              <a:blipFill>
                <a:blip r:embed="rId3"/>
                <a:stretch>
                  <a:fillRect l="-590" b="-862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4431CA-63BE-744B-BABC-2882381BA454}"/>
              </a:ext>
            </a:extLst>
          </p:cNvPr>
          <p:cNvSpPr txBox="1"/>
          <p:nvPr/>
        </p:nvSpPr>
        <p:spPr>
          <a:xfrm>
            <a:off x="3003577" y="5648766"/>
            <a:ext cx="1296049" cy="723916"/>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66349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5658-6374-F84E-9575-6EDB0324D068}"/>
              </a:ext>
            </a:extLst>
          </p:cNvPr>
          <p:cNvSpPr>
            <a:spLocks noGrp="1"/>
          </p:cNvSpPr>
          <p:nvPr>
            <p:ph type="title"/>
          </p:nvPr>
        </p:nvSpPr>
        <p:spPr/>
        <p:txBody>
          <a:bodyPr/>
          <a:lstStyle/>
          <a:p>
            <a:r>
              <a:rPr lang="en-US" dirty="0"/>
              <a:t>Equivalence between 3</a:t>
            </a:r>
            <a:r>
              <a:rPr lang="en-US" baseline="30000" dirty="0"/>
              <a:t>rd</a:t>
            </a:r>
            <a:r>
              <a:rPr lang="en-US" dirty="0"/>
              <a:t> order RNN and PDA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AE4DAC-DEC8-C542-B860-47869ED85753}"/>
                  </a:ext>
                </a:extLst>
              </p:cNvPr>
              <p:cNvSpPr>
                <a:spLocks noGrp="1"/>
              </p:cNvSpPr>
              <p:nvPr>
                <p:ph idx="1"/>
              </p:nvPr>
            </p:nvSpPr>
            <p:spPr>
              <a:xfrm>
                <a:off x="700744" y="1963071"/>
                <a:ext cx="10515600" cy="4351338"/>
              </a:xfrm>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𝑖𝑗𝑘𝑙</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𝑎</m:t>
                            </m:r>
                          </m:e>
                          <m:sub>
                            <m:r>
                              <a:rPr lang="en-US" i="1" dirty="0">
                                <a:latin typeface="Cambria Math" panose="02040503050406030204" pitchFamily="18" charset="0"/>
                                <a:ea typeface="Cambria Math" panose="02040503050406030204" pitchFamily="18" charset="0"/>
                              </a:rPr>
                              <m:t>𝑙</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8EAE4DAC-DEC8-C542-B860-47869ED85753}"/>
                  </a:ext>
                </a:extLst>
              </p:cNvPr>
              <p:cNvSpPr>
                <a:spLocks noGrp="1" noRot="1" noChangeAspect="1" noMove="1" noResize="1" noEditPoints="1" noAdjustHandles="1" noChangeArrowheads="1" noChangeShapeType="1" noTextEdit="1"/>
              </p:cNvSpPr>
              <p:nvPr>
                <p:ph idx="1"/>
              </p:nvPr>
            </p:nvSpPr>
            <p:spPr>
              <a:xfrm>
                <a:off x="700744" y="1963071"/>
                <a:ext cx="10515600" cy="4351338"/>
              </a:xfrm>
              <a:blipFill>
                <a:blip r:embed="rId2"/>
                <a:stretch>
                  <a:fillRect l="-362" t="-58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7EFEF7B-4039-114D-955F-13009A07A328}"/>
              </a:ext>
            </a:extLst>
          </p:cNvPr>
          <p:cNvSpPr/>
          <p:nvPr/>
        </p:nvSpPr>
        <p:spPr>
          <a:xfrm>
            <a:off x="305480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5" name="TextBox 4">
            <a:extLst>
              <a:ext uri="{FF2B5EF4-FFF2-40B4-BE49-F238E27FC236}">
                <a16:creationId xmlns:a16="http://schemas.microsoft.com/office/drawing/2014/main" id="{C839B5A0-B975-6548-947F-EE23078B37C7}"/>
              </a:ext>
            </a:extLst>
          </p:cNvPr>
          <p:cNvSpPr txBox="1"/>
          <p:nvPr/>
        </p:nvSpPr>
        <p:spPr>
          <a:xfrm>
            <a:off x="3235461" y="3936479"/>
            <a:ext cx="343364"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h</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6" name="Oval 5">
            <a:extLst>
              <a:ext uri="{FF2B5EF4-FFF2-40B4-BE49-F238E27FC236}">
                <a16:creationId xmlns:a16="http://schemas.microsoft.com/office/drawing/2014/main" id="{D76FD058-5626-9B4E-A20D-19CD59BDF102}"/>
              </a:ext>
            </a:extLst>
          </p:cNvPr>
          <p:cNvSpPr/>
          <p:nvPr/>
        </p:nvSpPr>
        <p:spPr>
          <a:xfrm>
            <a:off x="432904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F0886363-CBD6-FB49-A671-9CEF4C86FDD6}"/>
              </a:ext>
            </a:extLst>
          </p:cNvPr>
          <p:cNvSpPr txBox="1"/>
          <p:nvPr/>
        </p:nvSpPr>
        <p:spPr>
          <a:xfrm>
            <a:off x="4426708" y="3917273"/>
            <a:ext cx="506870" cy="369332"/>
          </a:xfrm>
          <a:prstGeom prst="rect">
            <a:avLst/>
          </a:prstGeom>
          <a:noFill/>
        </p:spPr>
        <p:txBody>
          <a:bodyPr wrap="none" rtlCol="0">
            <a:spAutoFit/>
          </a:bodyPr>
          <a:lstStyle/>
          <a:p>
            <a:r>
              <a:rPr lang="en-US" dirty="0">
                <a:latin typeface="Times New Roman" charset="0"/>
                <a:ea typeface="Times New Roman" charset="0"/>
                <a:cs typeface="Times New Roman" charset="0"/>
              </a:rPr>
              <a:t>h</a:t>
            </a:r>
            <a:r>
              <a:rPr lang="en-US" baseline="-25000" dirty="0">
                <a:latin typeface="Times New Roman" charset="0"/>
                <a:ea typeface="Times New Roman" charset="0"/>
                <a:cs typeface="Times New Roman" charset="0"/>
              </a:rPr>
              <a:t>t+1</a:t>
            </a:r>
          </a:p>
        </p:txBody>
      </p:sp>
      <p:cxnSp>
        <p:nvCxnSpPr>
          <p:cNvPr id="8" name="Straight Arrow Connector 7">
            <a:extLst>
              <a:ext uri="{FF2B5EF4-FFF2-40B4-BE49-F238E27FC236}">
                <a16:creationId xmlns:a16="http://schemas.microsoft.com/office/drawing/2014/main" id="{E7BB90CD-495B-4845-9594-B36573345B2C}"/>
              </a:ext>
            </a:extLst>
          </p:cNvPr>
          <p:cNvCxnSpPr>
            <a:stCxn id="4" idx="6"/>
            <a:endCxn id="6" idx="2"/>
          </p:cNvCxnSpPr>
          <p:nvPr/>
        </p:nvCxnSpPr>
        <p:spPr>
          <a:xfrm>
            <a:off x="372980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D0363D-43AC-D241-BA0A-C0C7F114FCD5}"/>
              </a:ext>
            </a:extLst>
          </p:cNvPr>
          <p:cNvSpPr txBox="1"/>
          <p:nvPr/>
        </p:nvSpPr>
        <p:spPr>
          <a:xfrm>
            <a:off x="3796066" y="3762857"/>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H</a:t>
            </a:r>
          </a:p>
        </p:txBody>
      </p:sp>
      <p:sp>
        <p:nvSpPr>
          <p:cNvPr id="10" name="TextBox 9">
            <a:extLst>
              <a:ext uri="{FF2B5EF4-FFF2-40B4-BE49-F238E27FC236}">
                <a16:creationId xmlns:a16="http://schemas.microsoft.com/office/drawing/2014/main" id="{89F5DAC9-9CCE-E14D-8B56-675BB2F2A409}"/>
              </a:ext>
            </a:extLst>
          </p:cNvPr>
          <p:cNvSpPr txBox="1"/>
          <p:nvPr/>
        </p:nvSpPr>
        <p:spPr>
          <a:xfrm>
            <a:off x="3402007" y="4522513"/>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cxnSp>
        <p:nvCxnSpPr>
          <p:cNvPr id="11" name="Straight Arrow Connector 10">
            <a:extLst>
              <a:ext uri="{FF2B5EF4-FFF2-40B4-BE49-F238E27FC236}">
                <a16:creationId xmlns:a16="http://schemas.microsoft.com/office/drawing/2014/main" id="{D7F0DE85-BDA4-F74F-9A81-EC265A8B9182}"/>
              </a:ext>
            </a:extLst>
          </p:cNvPr>
          <p:cNvCxnSpPr>
            <a:stCxn id="14" idx="0"/>
            <a:endCxn id="4" idx="4"/>
          </p:cNvCxnSpPr>
          <p:nvPr/>
        </p:nvCxnSpPr>
        <p:spPr>
          <a:xfrm flipH="1" flipV="1">
            <a:off x="3392303" y="4450981"/>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0A63F0-64EA-9C44-B9E7-E9D58FA54121}"/>
              </a:ext>
            </a:extLst>
          </p:cNvPr>
          <p:cNvCxnSpPr>
            <a:stCxn id="15" idx="0"/>
            <a:endCxn id="6" idx="4"/>
          </p:cNvCxnSpPr>
          <p:nvPr/>
        </p:nvCxnSpPr>
        <p:spPr>
          <a:xfrm flipH="1" flipV="1">
            <a:off x="4666543" y="4450980"/>
            <a:ext cx="22882"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732430-0061-6F4C-99A8-FCD5943CDA49}"/>
              </a:ext>
            </a:extLst>
          </p:cNvPr>
          <p:cNvSpPr txBox="1"/>
          <p:nvPr/>
        </p:nvSpPr>
        <p:spPr>
          <a:xfrm>
            <a:off x="4666542" y="4512988"/>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sp>
        <p:nvSpPr>
          <p:cNvPr id="14" name="TextBox 13">
            <a:extLst>
              <a:ext uri="{FF2B5EF4-FFF2-40B4-BE49-F238E27FC236}">
                <a16:creationId xmlns:a16="http://schemas.microsoft.com/office/drawing/2014/main" id="{ADE82F0A-3B20-034C-8478-522E3857539E}"/>
              </a:ext>
            </a:extLst>
          </p:cNvPr>
          <p:cNvSpPr txBox="1"/>
          <p:nvPr/>
        </p:nvSpPr>
        <p:spPr>
          <a:xfrm>
            <a:off x="321502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AF8C2213-6513-7D4A-9AEF-383F08B6FDD9}"/>
              </a:ext>
            </a:extLst>
          </p:cNvPr>
          <p:cNvSpPr txBox="1"/>
          <p:nvPr/>
        </p:nvSpPr>
        <p:spPr>
          <a:xfrm>
            <a:off x="4410342"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16" name="Straight Arrow Connector 15">
            <a:extLst>
              <a:ext uri="{FF2B5EF4-FFF2-40B4-BE49-F238E27FC236}">
                <a16:creationId xmlns:a16="http://schemas.microsoft.com/office/drawing/2014/main" id="{30FBD00E-AFA3-CF47-B664-FDF7B59E6E7B}"/>
              </a:ext>
            </a:extLst>
          </p:cNvPr>
          <p:cNvCxnSpPr>
            <a:endCxn id="4" idx="2"/>
          </p:cNvCxnSpPr>
          <p:nvPr/>
        </p:nvCxnSpPr>
        <p:spPr>
          <a:xfrm>
            <a:off x="2515962"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8E9B8B-9C53-9944-921D-6BEF8CE6C6C7}"/>
              </a:ext>
            </a:extLst>
          </p:cNvPr>
          <p:cNvCxnSpPr>
            <a:stCxn id="6" idx="6"/>
          </p:cNvCxnSpPr>
          <p:nvPr/>
        </p:nvCxnSpPr>
        <p:spPr>
          <a:xfrm>
            <a:off x="5004043"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5D93EF-06DC-CD4D-8E79-9BD39EF4720F}"/>
              </a:ext>
            </a:extLst>
          </p:cNvPr>
          <p:cNvSpPr txBox="1"/>
          <p:nvPr/>
        </p:nvSpPr>
        <p:spPr>
          <a:xfrm>
            <a:off x="203362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19" name="TextBox 18">
            <a:extLst>
              <a:ext uri="{FF2B5EF4-FFF2-40B4-BE49-F238E27FC236}">
                <a16:creationId xmlns:a16="http://schemas.microsoft.com/office/drawing/2014/main" id="{DBD19D6C-68B1-1E4E-AA9C-480A6F7FB003}"/>
              </a:ext>
            </a:extLst>
          </p:cNvPr>
          <p:cNvSpPr txBox="1"/>
          <p:nvPr/>
        </p:nvSpPr>
        <p:spPr>
          <a:xfrm>
            <a:off x="557305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20" name="Oval 19">
            <a:extLst>
              <a:ext uri="{FF2B5EF4-FFF2-40B4-BE49-F238E27FC236}">
                <a16:creationId xmlns:a16="http://schemas.microsoft.com/office/drawing/2014/main" id="{A53340D4-DA4C-9D43-ABBE-2281C59723C7}"/>
              </a:ext>
            </a:extLst>
          </p:cNvPr>
          <p:cNvSpPr/>
          <p:nvPr/>
        </p:nvSpPr>
        <p:spPr>
          <a:xfrm>
            <a:off x="711301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21" name="TextBox 20">
            <a:extLst>
              <a:ext uri="{FF2B5EF4-FFF2-40B4-BE49-F238E27FC236}">
                <a16:creationId xmlns:a16="http://schemas.microsoft.com/office/drawing/2014/main" id="{824BCFB4-833A-0741-B898-826EAEA8DBC6}"/>
              </a:ext>
            </a:extLst>
          </p:cNvPr>
          <p:cNvSpPr txBox="1"/>
          <p:nvPr/>
        </p:nvSpPr>
        <p:spPr>
          <a:xfrm>
            <a:off x="7304415" y="3917273"/>
            <a:ext cx="356188"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a:t>
            </a:r>
          </a:p>
        </p:txBody>
      </p:sp>
      <p:sp>
        <p:nvSpPr>
          <p:cNvPr id="22" name="Oval 21">
            <a:extLst>
              <a:ext uri="{FF2B5EF4-FFF2-40B4-BE49-F238E27FC236}">
                <a16:creationId xmlns:a16="http://schemas.microsoft.com/office/drawing/2014/main" id="{0164B29C-E61F-9F4D-BD63-46CB7ADF259B}"/>
              </a:ext>
            </a:extLst>
          </p:cNvPr>
          <p:cNvSpPr/>
          <p:nvPr/>
        </p:nvSpPr>
        <p:spPr>
          <a:xfrm>
            <a:off x="8387252"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497AC5DA-488A-1441-A472-964E9D4B4D01}"/>
              </a:ext>
            </a:extLst>
          </p:cNvPr>
          <p:cNvSpPr txBox="1"/>
          <p:nvPr/>
        </p:nvSpPr>
        <p:spPr>
          <a:xfrm>
            <a:off x="8487788" y="3936479"/>
            <a:ext cx="519694"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t+1</a:t>
            </a:r>
          </a:p>
        </p:txBody>
      </p:sp>
      <p:cxnSp>
        <p:nvCxnSpPr>
          <p:cNvPr id="24" name="Straight Arrow Connector 23">
            <a:extLst>
              <a:ext uri="{FF2B5EF4-FFF2-40B4-BE49-F238E27FC236}">
                <a16:creationId xmlns:a16="http://schemas.microsoft.com/office/drawing/2014/main" id="{7D9ECCC4-7A07-F743-8C06-5674FBD1B0C4}"/>
              </a:ext>
            </a:extLst>
          </p:cNvPr>
          <p:cNvCxnSpPr>
            <a:stCxn id="25" idx="6"/>
            <a:endCxn id="28" idx="2"/>
          </p:cNvCxnSpPr>
          <p:nvPr/>
        </p:nvCxnSpPr>
        <p:spPr>
          <a:xfrm>
            <a:off x="778801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33C479-0EDA-C746-8FB9-9BAB9A73D22D}"/>
              </a:ext>
            </a:extLst>
          </p:cNvPr>
          <p:cNvSpPr txBox="1"/>
          <p:nvPr/>
        </p:nvSpPr>
        <p:spPr>
          <a:xfrm>
            <a:off x="7854275" y="3762857"/>
            <a:ext cx="410690" cy="369332"/>
          </a:xfrm>
          <a:prstGeom prst="rect">
            <a:avLst/>
          </a:prstGeom>
          <a:noFill/>
        </p:spPr>
        <p:txBody>
          <a:bodyPr wrap="none" rtlCol="0">
            <a:spAutoFit/>
          </a:bodyPr>
          <a:lstStyle/>
          <a:p>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S</a:t>
            </a:r>
          </a:p>
        </p:txBody>
      </p:sp>
      <p:sp>
        <p:nvSpPr>
          <p:cNvPr id="26" name="TextBox 25">
            <a:extLst>
              <a:ext uri="{FF2B5EF4-FFF2-40B4-BE49-F238E27FC236}">
                <a16:creationId xmlns:a16="http://schemas.microsoft.com/office/drawing/2014/main" id="{D341148B-82EB-4849-9EF1-72A3FC0A0677}"/>
              </a:ext>
            </a:extLst>
          </p:cNvPr>
          <p:cNvSpPr txBox="1"/>
          <p:nvPr/>
        </p:nvSpPr>
        <p:spPr>
          <a:xfrm>
            <a:off x="7460216" y="4522513"/>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cxnSp>
        <p:nvCxnSpPr>
          <p:cNvPr id="27" name="Straight Arrow Connector 26">
            <a:extLst>
              <a:ext uri="{FF2B5EF4-FFF2-40B4-BE49-F238E27FC236}">
                <a16:creationId xmlns:a16="http://schemas.microsoft.com/office/drawing/2014/main" id="{2B2EC098-1379-104E-A737-2B4D0D8BFC18}"/>
              </a:ext>
            </a:extLst>
          </p:cNvPr>
          <p:cNvCxnSpPr>
            <a:endCxn id="25" idx="4"/>
          </p:cNvCxnSpPr>
          <p:nvPr/>
        </p:nvCxnSpPr>
        <p:spPr>
          <a:xfrm flipV="1">
            <a:off x="7447679" y="4450983"/>
            <a:ext cx="2835"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4564F6-5858-164D-AA34-0E4C74DBC210}"/>
              </a:ext>
            </a:extLst>
          </p:cNvPr>
          <p:cNvCxnSpPr>
            <a:endCxn id="28" idx="4"/>
          </p:cNvCxnSpPr>
          <p:nvPr/>
        </p:nvCxnSpPr>
        <p:spPr>
          <a:xfrm flipV="1">
            <a:off x="8724753" y="4450980"/>
            <a:ext cx="1"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714039-3D8E-8B43-9FE7-79C9369AFA75}"/>
              </a:ext>
            </a:extLst>
          </p:cNvPr>
          <p:cNvSpPr txBox="1"/>
          <p:nvPr/>
        </p:nvSpPr>
        <p:spPr>
          <a:xfrm>
            <a:off x="8724751" y="4512988"/>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sp>
        <p:nvSpPr>
          <p:cNvPr id="30" name="TextBox 29">
            <a:extLst>
              <a:ext uri="{FF2B5EF4-FFF2-40B4-BE49-F238E27FC236}">
                <a16:creationId xmlns:a16="http://schemas.microsoft.com/office/drawing/2014/main" id="{923E9A52-3C0A-C645-ABFD-6BA249737D13}"/>
              </a:ext>
            </a:extLst>
          </p:cNvPr>
          <p:cNvSpPr txBox="1"/>
          <p:nvPr/>
        </p:nvSpPr>
        <p:spPr>
          <a:xfrm>
            <a:off x="727323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31" name="TextBox 30">
            <a:extLst>
              <a:ext uri="{FF2B5EF4-FFF2-40B4-BE49-F238E27FC236}">
                <a16:creationId xmlns:a16="http://schemas.microsoft.com/office/drawing/2014/main" id="{33A97648-C509-A24E-A4EC-FC67E2024C31}"/>
              </a:ext>
            </a:extLst>
          </p:cNvPr>
          <p:cNvSpPr txBox="1"/>
          <p:nvPr/>
        </p:nvSpPr>
        <p:spPr>
          <a:xfrm>
            <a:off x="8468551"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32" name="Straight Arrow Connector 31">
            <a:extLst>
              <a:ext uri="{FF2B5EF4-FFF2-40B4-BE49-F238E27FC236}">
                <a16:creationId xmlns:a16="http://schemas.microsoft.com/office/drawing/2014/main" id="{F5EC1110-2548-2141-ABDF-A096E5E34CE0}"/>
              </a:ext>
            </a:extLst>
          </p:cNvPr>
          <p:cNvCxnSpPr>
            <a:endCxn id="20" idx="2"/>
          </p:cNvCxnSpPr>
          <p:nvPr/>
        </p:nvCxnSpPr>
        <p:spPr>
          <a:xfrm>
            <a:off x="6574171"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8979D7-072C-EB4C-BA07-9D92E52944A0}"/>
              </a:ext>
            </a:extLst>
          </p:cNvPr>
          <p:cNvCxnSpPr>
            <a:stCxn id="28" idx="6"/>
          </p:cNvCxnSpPr>
          <p:nvPr/>
        </p:nvCxnSpPr>
        <p:spPr>
          <a:xfrm>
            <a:off x="9062252"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A63199-9F71-1A44-A731-5949D8AB5E14}"/>
              </a:ext>
            </a:extLst>
          </p:cNvPr>
          <p:cNvSpPr txBox="1"/>
          <p:nvPr/>
        </p:nvSpPr>
        <p:spPr>
          <a:xfrm>
            <a:off x="609183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35" name="TextBox 34">
            <a:extLst>
              <a:ext uri="{FF2B5EF4-FFF2-40B4-BE49-F238E27FC236}">
                <a16:creationId xmlns:a16="http://schemas.microsoft.com/office/drawing/2014/main" id="{8E5E596E-622C-8D49-BB12-5E9E8E81CF30}"/>
              </a:ext>
            </a:extLst>
          </p:cNvPr>
          <p:cNvSpPr txBox="1"/>
          <p:nvPr/>
        </p:nvSpPr>
        <p:spPr>
          <a:xfrm>
            <a:off x="963126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cxnSp>
        <p:nvCxnSpPr>
          <p:cNvPr id="36" name="Straight Connector 35">
            <a:extLst>
              <a:ext uri="{FF2B5EF4-FFF2-40B4-BE49-F238E27FC236}">
                <a16:creationId xmlns:a16="http://schemas.microsoft.com/office/drawing/2014/main" id="{2A7BD871-4855-8641-9C30-92CD5DB525CE}"/>
              </a:ext>
            </a:extLst>
          </p:cNvPr>
          <p:cNvCxnSpPr/>
          <p:nvPr/>
        </p:nvCxnSpPr>
        <p:spPr>
          <a:xfrm>
            <a:off x="6027600" y="3776713"/>
            <a:ext cx="0" cy="171921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F916DD-24DC-E64B-8263-332F7E6D10E0}"/>
              </a:ext>
            </a:extLst>
          </p:cNvPr>
          <p:cNvSpPr txBox="1"/>
          <p:nvPr/>
        </p:nvSpPr>
        <p:spPr>
          <a:xfrm>
            <a:off x="2785383" y="5286215"/>
            <a:ext cx="235032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Update of hidden layer (</a:t>
            </a:r>
            <a:r>
              <a:rPr lang="en-US" sz="1200" b="1" dirty="0">
                <a:latin typeface="Times New Roman" charset="0"/>
                <a:ea typeface="Times New Roman" charset="0"/>
                <a:cs typeface="Times New Roman" charset="0"/>
              </a:rPr>
              <a:t>h)</a:t>
            </a:r>
            <a:r>
              <a:rPr lang="en-US" sz="1200" dirty="0">
                <a:latin typeface="Times New Roman" charset="0"/>
                <a:ea typeface="Times New Roman" charset="0"/>
                <a:cs typeface="Times New Roman" charset="0"/>
              </a:rPr>
              <a:t> in RNN</a:t>
            </a:r>
            <a:endParaRPr lang="en-US" sz="1200" b="1" dirty="0">
              <a:latin typeface="Times New Roman" charset="0"/>
              <a:ea typeface="Times New Roman" charset="0"/>
              <a:cs typeface="Times New Roman" charset="0"/>
            </a:endParaRPr>
          </a:p>
        </p:txBody>
      </p:sp>
      <p:sp>
        <p:nvSpPr>
          <p:cNvPr id="38" name="TextBox 37">
            <a:extLst>
              <a:ext uri="{FF2B5EF4-FFF2-40B4-BE49-F238E27FC236}">
                <a16:creationId xmlns:a16="http://schemas.microsoft.com/office/drawing/2014/main" id="{0D3DC4BE-D8B1-D643-9B29-BA70EA2AF6DF}"/>
              </a:ext>
            </a:extLst>
          </p:cNvPr>
          <p:cNvSpPr txBox="1"/>
          <p:nvPr/>
        </p:nvSpPr>
        <p:spPr>
          <a:xfrm>
            <a:off x="6930514" y="5286053"/>
            <a:ext cx="212077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State (</a:t>
            </a:r>
            <a:r>
              <a:rPr lang="en-US" sz="1200" b="1" dirty="0">
                <a:latin typeface="Times New Roman" charset="0"/>
                <a:ea typeface="Times New Roman" charset="0"/>
                <a:cs typeface="Times New Roman" charset="0"/>
              </a:rPr>
              <a:t>S</a:t>
            </a:r>
            <a:r>
              <a:rPr lang="en-US" sz="1200" dirty="0">
                <a:latin typeface="Times New Roman" charset="0"/>
                <a:ea typeface="Times New Roman" charset="0"/>
                <a:cs typeface="Times New Roman" charset="0"/>
              </a:rPr>
              <a:t>) Transition (</a:t>
            </a:r>
            <a:r>
              <a:rPr lang="en-US" sz="1200" b="1" dirty="0">
                <a:latin typeface="Times New Roman" charset="0"/>
                <a:ea typeface="Times New Roman" charset="0"/>
                <a:cs typeface="Times New Roman" charset="0"/>
              </a:rPr>
              <a:t>T</a:t>
            </a:r>
            <a:r>
              <a:rPr lang="en-US" sz="1200">
                <a:latin typeface="Times New Roman" charset="0"/>
                <a:ea typeface="Times New Roman" charset="0"/>
                <a:cs typeface="Times New Roman" charset="0"/>
              </a:rPr>
              <a:t>) in </a:t>
            </a:r>
            <a:r>
              <a:rPr lang="en-US" sz="1200" dirty="0">
                <a:latin typeface="Times New Roman" charset="0"/>
                <a:ea typeface="Times New Roman" charset="0"/>
                <a:cs typeface="Times New Roman" charset="0"/>
              </a:rPr>
              <a:t>DFA</a:t>
            </a:r>
            <a:endParaRPr lang="en-US" sz="1200" b="1" dirty="0">
              <a:latin typeface="Times New Roman" charset="0"/>
              <a:ea typeface="Times New Roman" charset="0"/>
              <a:cs typeface="Times New Roman" charset="0"/>
            </a:endParaRPr>
          </a:p>
        </p:txBody>
      </p:sp>
      <p:sp>
        <p:nvSpPr>
          <p:cNvPr id="39" name="Oval 38">
            <a:extLst>
              <a:ext uri="{FF2B5EF4-FFF2-40B4-BE49-F238E27FC236}">
                <a16:creationId xmlns:a16="http://schemas.microsoft.com/office/drawing/2014/main" id="{E72E9DD1-F94E-DF4F-9152-874C6BB53076}"/>
              </a:ext>
            </a:extLst>
          </p:cNvPr>
          <p:cNvSpPr/>
          <p:nvPr/>
        </p:nvSpPr>
        <p:spPr>
          <a:xfrm>
            <a:off x="6985603" y="1788278"/>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cxnSp>
        <p:nvCxnSpPr>
          <p:cNvPr id="41" name="Straight Arrow Connector 40">
            <a:extLst>
              <a:ext uri="{FF2B5EF4-FFF2-40B4-BE49-F238E27FC236}">
                <a16:creationId xmlns:a16="http://schemas.microsoft.com/office/drawing/2014/main" id="{D644149D-2207-C947-A213-6B9CF8483AF0}"/>
              </a:ext>
            </a:extLst>
          </p:cNvPr>
          <p:cNvCxnSpPr>
            <a:endCxn id="39" idx="4"/>
          </p:cNvCxnSpPr>
          <p:nvPr/>
        </p:nvCxnSpPr>
        <p:spPr>
          <a:xfrm flipH="1" flipV="1">
            <a:off x="7323103" y="2463279"/>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EA1FE1-7286-BB4B-BF6F-1B3AC9322F0D}"/>
              </a:ext>
            </a:extLst>
          </p:cNvPr>
          <p:cNvCxnSpPr>
            <a:endCxn id="39" idx="2"/>
          </p:cNvCxnSpPr>
          <p:nvPr/>
        </p:nvCxnSpPr>
        <p:spPr>
          <a:xfrm>
            <a:off x="6446762"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E9AA7-A52A-1A4D-87FF-371B401AA89B}"/>
              </a:ext>
            </a:extLst>
          </p:cNvPr>
          <p:cNvCxnSpPr/>
          <p:nvPr/>
        </p:nvCxnSpPr>
        <p:spPr>
          <a:xfrm>
            <a:off x="7667891"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157BA6-4AB9-324A-901B-9E95CEDC6E89}"/>
              </a:ext>
            </a:extLst>
          </p:cNvPr>
          <p:cNvSpPr txBox="1"/>
          <p:nvPr/>
        </p:nvSpPr>
        <p:spPr>
          <a:xfrm>
            <a:off x="7189378" y="2903130"/>
            <a:ext cx="660722" cy="369332"/>
          </a:xfrm>
          <a:prstGeom prst="rect">
            <a:avLst/>
          </a:prstGeom>
          <a:noFill/>
        </p:spPr>
        <p:txBody>
          <a:bodyPr wrap="square" rtlCol="0">
            <a:spAutoFit/>
          </a:bodyPr>
          <a:lstStyle/>
          <a:p>
            <a:r>
              <a:rPr lang="en-US" dirty="0"/>
              <a:t>k</a:t>
            </a:r>
          </a:p>
        </p:txBody>
      </p:sp>
      <p:sp>
        <p:nvSpPr>
          <p:cNvPr id="46" name="TextBox 45">
            <a:extLst>
              <a:ext uri="{FF2B5EF4-FFF2-40B4-BE49-F238E27FC236}">
                <a16:creationId xmlns:a16="http://schemas.microsoft.com/office/drawing/2014/main" id="{9EC61B25-981C-C747-A06C-A8DAA8CD5B4E}"/>
              </a:ext>
            </a:extLst>
          </p:cNvPr>
          <p:cNvSpPr txBox="1"/>
          <p:nvPr/>
        </p:nvSpPr>
        <p:spPr>
          <a:xfrm>
            <a:off x="6173123" y="1941112"/>
            <a:ext cx="660722" cy="369332"/>
          </a:xfrm>
          <a:prstGeom prst="rect">
            <a:avLst/>
          </a:prstGeom>
          <a:noFill/>
        </p:spPr>
        <p:txBody>
          <a:bodyPr wrap="square" rtlCol="0">
            <a:spAutoFit/>
          </a:bodyPr>
          <a:lstStyle/>
          <a:p>
            <a:r>
              <a:rPr lang="en-US" dirty="0"/>
              <a:t>i</a:t>
            </a:r>
          </a:p>
        </p:txBody>
      </p:sp>
      <p:sp>
        <p:nvSpPr>
          <p:cNvPr id="47" name="TextBox 46">
            <a:extLst>
              <a:ext uri="{FF2B5EF4-FFF2-40B4-BE49-F238E27FC236}">
                <a16:creationId xmlns:a16="http://schemas.microsoft.com/office/drawing/2014/main" id="{539EBD5B-66E7-8944-A918-8373A11DD6CC}"/>
              </a:ext>
            </a:extLst>
          </p:cNvPr>
          <p:cNvSpPr txBox="1"/>
          <p:nvPr/>
        </p:nvSpPr>
        <p:spPr>
          <a:xfrm>
            <a:off x="8214022" y="1905529"/>
            <a:ext cx="660722" cy="369332"/>
          </a:xfrm>
          <a:prstGeom prst="rect">
            <a:avLst/>
          </a:prstGeom>
          <a:noFill/>
        </p:spPr>
        <p:txBody>
          <a:bodyPr wrap="square" rtlCol="0">
            <a:spAutoFit/>
          </a:bodyPr>
          <a:lstStyle/>
          <a:p>
            <a:r>
              <a:rPr lang="en-US" dirty="0"/>
              <a:t>j</a:t>
            </a:r>
          </a:p>
        </p:txBody>
      </p:sp>
      <p:sp>
        <p:nvSpPr>
          <p:cNvPr id="48" name="TextBox 47">
            <a:extLst>
              <a:ext uri="{FF2B5EF4-FFF2-40B4-BE49-F238E27FC236}">
                <a16:creationId xmlns:a16="http://schemas.microsoft.com/office/drawing/2014/main" id="{657A010E-9F49-FE41-B48A-F328277EF36A}"/>
              </a:ext>
            </a:extLst>
          </p:cNvPr>
          <p:cNvSpPr txBox="1"/>
          <p:nvPr/>
        </p:nvSpPr>
        <p:spPr>
          <a:xfrm>
            <a:off x="9282806" y="1541054"/>
            <a:ext cx="1819452" cy="646331"/>
          </a:xfrm>
          <a:prstGeom prst="rect">
            <a:avLst/>
          </a:prstGeom>
          <a:noFill/>
          <a:ln w="38100">
            <a:solidFill>
              <a:srgbClr val="C00000"/>
            </a:solidFill>
          </a:ln>
        </p:spPr>
        <p:txBody>
          <a:bodyPr wrap="square" rtlCol="0">
            <a:spAutoFit/>
          </a:bodyPr>
          <a:lstStyle/>
          <a:p>
            <a:r>
              <a:rPr lang="en-US" dirty="0"/>
              <a:t>3</a:t>
            </a:r>
            <a:r>
              <a:rPr lang="en-US" baseline="30000" dirty="0"/>
              <a:t>rd</a:t>
            </a:r>
            <a:r>
              <a:rPr lang="en-US" dirty="0"/>
              <a:t> order or tensor weights</a:t>
            </a:r>
          </a:p>
        </p:txBody>
      </p:sp>
      <p:cxnSp>
        <p:nvCxnSpPr>
          <p:cNvPr id="50" name="Straight Arrow Connector 49">
            <a:extLst>
              <a:ext uri="{FF2B5EF4-FFF2-40B4-BE49-F238E27FC236}">
                <a16:creationId xmlns:a16="http://schemas.microsoft.com/office/drawing/2014/main" id="{1AD83845-AAC4-464E-907A-014B96426E06}"/>
              </a:ext>
            </a:extLst>
          </p:cNvPr>
          <p:cNvCxnSpPr>
            <a:stCxn id="48" idx="1"/>
            <a:endCxn id="39" idx="7"/>
          </p:cNvCxnSpPr>
          <p:nvPr/>
        </p:nvCxnSpPr>
        <p:spPr>
          <a:xfrm flipH="1">
            <a:off x="7561752" y="1864220"/>
            <a:ext cx="1721054" cy="22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39">
            <a:extLst>
              <a:ext uri="{FF2B5EF4-FFF2-40B4-BE49-F238E27FC236}">
                <a16:creationId xmlns:a16="http://schemas.microsoft.com/office/drawing/2014/main" id="{613B9D55-525E-2743-B49C-74432770792A}"/>
              </a:ext>
            </a:extLst>
          </p:cNvPr>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49" name="Straight Arrow Connector 48">
            <a:extLst>
              <a:ext uri="{FF2B5EF4-FFF2-40B4-BE49-F238E27FC236}">
                <a16:creationId xmlns:a16="http://schemas.microsoft.com/office/drawing/2014/main" id="{2AEF6FF1-9D4D-E449-A829-6B5B20469C96}"/>
              </a:ext>
            </a:extLst>
          </p:cNvPr>
          <p:cNvCxnSpPr>
            <a:cxnSpLocks/>
          </p:cNvCxnSpPr>
          <p:nvPr/>
        </p:nvCxnSpPr>
        <p:spPr>
          <a:xfrm>
            <a:off x="7303179" y="1315518"/>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E1B5E0-2298-484A-AE73-B9B0D7F7CD7E}"/>
              </a:ext>
            </a:extLst>
          </p:cNvPr>
          <p:cNvCxnSpPr>
            <a:cxnSpLocks/>
          </p:cNvCxnSpPr>
          <p:nvPr/>
        </p:nvCxnSpPr>
        <p:spPr>
          <a:xfrm>
            <a:off x="7437717" y="3274113"/>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4507C8-A2DC-A545-804D-66D474C9C96A}"/>
              </a:ext>
            </a:extLst>
          </p:cNvPr>
          <p:cNvCxnSpPr>
            <a:cxnSpLocks/>
          </p:cNvCxnSpPr>
          <p:nvPr/>
        </p:nvCxnSpPr>
        <p:spPr>
          <a:xfrm>
            <a:off x="8678581" y="3247840"/>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31EBEA-68C5-3544-8F92-297B54B6D627}"/>
              </a:ext>
            </a:extLst>
          </p:cNvPr>
          <p:cNvCxnSpPr>
            <a:cxnSpLocks/>
          </p:cNvCxnSpPr>
          <p:nvPr/>
        </p:nvCxnSpPr>
        <p:spPr>
          <a:xfrm>
            <a:off x="4646618" y="3243765"/>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8FF166-11AE-5E4B-A7C9-349F77C010B2}"/>
              </a:ext>
            </a:extLst>
          </p:cNvPr>
          <p:cNvCxnSpPr>
            <a:cxnSpLocks/>
          </p:cNvCxnSpPr>
          <p:nvPr/>
        </p:nvCxnSpPr>
        <p:spPr>
          <a:xfrm>
            <a:off x="3361902" y="3274800"/>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5658-6374-F84E-9575-6EDB0324D068}"/>
              </a:ext>
            </a:extLst>
          </p:cNvPr>
          <p:cNvSpPr>
            <a:spLocks noGrp="1"/>
          </p:cNvSpPr>
          <p:nvPr>
            <p:ph type="title"/>
          </p:nvPr>
        </p:nvSpPr>
        <p:spPr/>
        <p:txBody>
          <a:bodyPr/>
          <a:lstStyle/>
          <a:p>
            <a:r>
              <a:rPr lang="en-US" dirty="0"/>
              <a:t>Equivalence between 3</a:t>
            </a:r>
            <a:r>
              <a:rPr lang="en-US" baseline="30000" dirty="0"/>
              <a:t>rd</a:t>
            </a:r>
            <a:r>
              <a:rPr lang="en-US" dirty="0"/>
              <a:t> order RNN and PDA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AE4DAC-DEC8-C542-B860-47869ED85753}"/>
                  </a:ext>
                </a:extLst>
              </p:cNvPr>
              <p:cNvSpPr>
                <a:spLocks noGrp="1"/>
              </p:cNvSpPr>
              <p:nvPr>
                <p:ph idx="1"/>
              </p:nvPr>
            </p:nvSpPr>
            <p:spPr>
              <a:xfrm>
                <a:off x="834037" y="1926270"/>
                <a:ext cx="10515600" cy="4351338"/>
              </a:xfrm>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𝑖𝑗𝑘𝑙</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𝑎</m:t>
                            </m:r>
                          </m:e>
                          <m:sub>
                            <m:r>
                              <a:rPr lang="en-US" i="1" dirty="0">
                                <a:latin typeface="Cambria Math" panose="02040503050406030204" pitchFamily="18" charset="0"/>
                                <a:ea typeface="Cambria Math" panose="02040503050406030204" pitchFamily="18" charset="0"/>
                              </a:rPr>
                              <m:t>𝑙</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8EAE4DAC-DEC8-C542-B860-47869ED85753}"/>
                  </a:ext>
                </a:extLst>
              </p:cNvPr>
              <p:cNvSpPr>
                <a:spLocks noGrp="1" noRot="1" noChangeAspect="1" noMove="1" noResize="1" noEditPoints="1" noAdjustHandles="1" noChangeArrowheads="1" noChangeShapeType="1" noTextEdit="1"/>
              </p:cNvSpPr>
              <p:nvPr>
                <p:ph idx="1"/>
              </p:nvPr>
            </p:nvSpPr>
            <p:spPr>
              <a:xfrm>
                <a:off x="834037" y="1926270"/>
                <a:ext cx="10515600" cy="4351338"/>
              </a:xfrm>
              <a:blipFill>
                <a:blip r:embed="rId2"/>
                <a:stretch>
                  <a:fillRect l="-241" t="-87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7EFEF7B-4039-114D-955F-13009A07A328}"/>
              </a:ext>
            </a:extLst>
          </p:cNvPr>
          <p:cNvSpPr/>
          <p:nvPr/>
        </p:nvSpPr>
        <p:spPr>
          <a:xfrm>
            <a:off x="305480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5" name="TextBox 4">
            <a:extLst>
              <a:ext uri="{FF2B5EF4-FFF2-40B4-BE49-F238E27FC236}">
                <a16:creationId xmlns:a16="http://schemas.microsoft.com/office/drawing/2014/main" id="{C839B5A0-B975-6548-947F-EE23078B37C7}"/>
              </a:ext>
            </a:extLst>
          </p:cNvPr>
          <p:cNvSpPr txBox="1"/>
          <p:nvPr/>
        </p:nvSpPr>
        <p:spPr>
          <a:xfrm>
            <a:off x="3235461" y="3936479"/>
            <a:ext cx="343364"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h</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6" name="Oval 5">
            <a:extLst>
              <a:ext uri="{FF2B5EF4-FFF2-40B4-BE49-F238E27FC236}">
                <a16:creationId xmlns:a16="http://schemas.microsoft.com/office/drawing/2014/main" id="{D76FD058-5626-9B4E-A20D-19CD59BDF102}"/>
              </a:ext>
            </a:extLst>
          </p:cNvPr>
          <p:cNvSpPr/>
          <p:nvPr/>
        </p:nvSpPr>
        <p:spPr>
          <a:xfrm>
            <a:off x="432904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F0886363-CBD6-FB49-A671-9CEF4C86FDD6}"/>
              </a:ext>
            </a:extLst>
          </p:cNvPr>
          <p:cNvSpPr txBox="1"/>
          <p:nvPr/>
        </p:nvSpPr>
        <p:spPr>
          <a:xfrm>
            <a:off x="4426708" y="3917273"/>
            <a:ext cx="506870" cy="369332"/>
          </a:xfrm>
          <a:prstGeom prst="rect">
            <a:avLst/>
          </a:prstGeom>
          <a:noFill/>
        </p:spPr>
        <p:txBody>
          <a:bodyPr wrap="none" rtlCol="0">
            <a:spAutoFit/>
          </a:bodyPr>
          <a:lstStyle/>
          <a:p>
            <a:r>
              <a:rPr lang="en-US" dirty="0">
                <a:latin typeface="Times New Roman" charset="0"/>
                <a:ea typeface="Times New Roman" charset="0"/>
                <a:cs typeface="Times New Roman" charset="0"/>
              </a:rPr>
              <a:t>h</a:t>
            </a:r>
            <a:r>
              <a:rPr lang="en-US" baseline="-25000" dirty="0">
                <a:latin typeface="Times New Roman" charset="0"/>
                <a:ea typeface="Times New Roman" charset="0"/>
                <a:cs typeface="Times New Roman" charset="0"/>
              </a:rPr>
              <a:t>t+1</a:t>
            </a:r>
          </a:p>
        </p:txBody>
      </p:sp>
      <p:cxnSp>
        <p:nvCxnSpPr>
          <p:cNvPr id="8" name="Straight Arrow Connector 7">
            <a:extLst>
              <a:ext uri="{FF2B5EF4-FFF2-40B4-BE49-F238E27FC236}">
                <a16:creationId xmlns:a16="http://schemas.microsoft.com/office/drawing/2014/main" id="{E7BB90CD-495B-4845-9594-B36573345B2C}"/>
              </a:ext>
            </a:extLst>
          </p:cNvPr>
          <p:cNvCxnSpPr>
            <a:stCxn id="4" idx="6"/>
            <a:endCxn id="6" idx="2"/>
          </p:cNvCxnSpPr>
          <p:nvPr/>
        </p:nvCxnSpPr>
        <p:spPr>
          <a:xfrm>
            <a:off x="372980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D0363D-43AC-D241-BA0A-C0C7F114FCD5}"/>
              </a:ext>
            </a:extLst>
          </p:cNvPr>
          <p:cNvSpPr txBox="1"/>
          <p:nvPr/>
        </p:nvSpPr>
        <p:spPr>
          <a:xfrm>
            <a:off x="3796066" y="3762857"/>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H</a:t>
            </a:r>
          </a:p>
        </p:txBody>
      </p:sp>
      <p:sp>
        <p:nvSpPr>
          <p:cNvPr id="10" name="TextBox 9">
            <a:extLst>
              <a:ext uri="{FF2B5EF4-FFF2-40B4-BE49-F238E27FC236}">
                <a16:creationId xmlns:a16="http://schemas.microsoft.com/office/drawing/2014/main" id="{89F5DAC9-9CCE-E14D-8B56-675BB2F2A409}"/>
              </a:ext>
            </a:extLst>
          </p:cNvPr>
          <p:cNvSpPr txBox="1"/>
          <p:nvPr/>
        </p:nvSpPr>
        <p:spPr>
          <a:xfrm>
            <a:off x="3402007" y="4522513"/>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cxnSp>
        <p:nvCxnSpPr>
          <p:cNvPr id="11" name="Straight Arrow Connector 10">
            <a:extLst>
              <a:ext uri="{FF2B5EF4-FFF2-40B4-BE49-F238E27FC236}">
                <a16:creationId xmlns:a16="http://schemas.microsoft.com/office/drawing/2014/main" id="{D7F0DE85-BDA4-F74F-9A81-EC265A8B9182}"/>
              </a:ext>
            </a:extLst>
          </p:cNvPr>
          <p:cNvCxnSpPr>
            <a:stCxn id="14" idx="0"/>
            <a:endCxn id="4" idx="4"/>
          </p:cNvCxnSpPr>
          <p:nvPr/>
        </p:nvCxnSpPr>
        <p:spPr>
          <a:xfrm flipH="1" flipV="1">
            <a:off x="3392303" y="4450981"/>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0A63F0-64EA-9C44-B9E7-E9D58FA54121}"/>
              </a:ext>
            </a:extLst>
          </p:cNvPr>
          <p:cNvCxnSpPr>
            <a:stCxn id="15" idx="0"/>
            <a:endCxn id="6" idx="4"/>
          </p:cNvCxnSpPr>
          <p:nvPr/>
        </p:nvCxnSpPr>
        <p:spPr>
          <a:xfrm flipH="1" flipV="1">
            <a:off x="4666543" y="4450980"/>
            <a:ext cx="22882"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732430-0061-6F4C-99A8-FCD5943CDA49}"/>
              </a:ext>
            </a:extLst>
          </p:cNvPr>
          <p:cNvSpPr txBox="1"/>
          <p:nvPr/>
        </p:nvSpPr>
        <p:spPr>
          <a:xfrm>
            <a:off x="4666542" y="4512988"/>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sp>
        <p:nvSpPr>
          <p:cNvPr id="14" name="TextBox 13">
            <a:extLst>
              <a:ext uri="{FF2B5EF4-FFF2-40B4-BE49-F238E27FC236}">
                <a16:creationId xmlns:a16="http://schemas.microsoft.com/office/drawing/2014/main" id="{ADE82F0A-3B20-034C-8478-522E3857539E}"/>
              </a:ext>
            </a:extLst>
          </p:cNvPr>
          <p:cNvSpPr txBox="1"/>
          <p:nvPr/>
        </p:nvSpPr>
        <p:spPr>
          <a:xfrm>
            <a:off x="321502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AF8C2213-6513-7D4A-9AEF-383F08B6FDD9}"/>
              </a:ext>
            </a:extLst>
          </p:cNvPr>
          <p:cNvSpPr txBox="1"/>
          <p:nvPr/>
        </p:nvSpPr>
        <p:spPr>
          <a:xfrm>
            <a:off x="4410342"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16" name="Straight Arrow Connector 15">
            <a:extLst>
              <a:ext uri="{FF2B5EF4-FFF2-40B4-BE49-F238E27FC236}">
                <a16:creationId xmlns:a16="http://schemas.microsoft.com/office/drawing/2014/main" id="{30FBD00E-AFA3-CF47-B664-FDF7B59E6E7B}"/>
              </a:ext>
            </a:extLst>
          </p:cNvPr>
          <p:cNvCxnSpPr>
            <a:endCxn id="4" idx="2"/>
          </p:cNvCxnSpPr>
          <p:nvPr/>
        </p:nvCxnSpPr>
        <p:spPr>
          <a:xfrm>
            <a:off x="2515962"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8E9B8B-9C53-9944-921D-6BEF8CE6C6C7}"/>
              </a:ext>
            </a:extLst>
          </p:cNvPr>
          <p:cNvCxnSpPr>
            <a:stCxn id="6" idx="6"/>
          </p:cNvCxnSpPr>
          <p:nvPr/>
        </p:nvCxnSpPr>
        <p:spPr>
          <a:xfrm>
            <a:off x="5004043"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5D93EF-06DC-CD4D-8E79-9BD39EF4720F}"/>
              </a:ext>
            </a:extLst>
          </p:cNvPr>
          <p:cNvSpPr txBox="1"/>
          <p:nvPr/>
        </p:nvSpPr>
        <p:spPr>
          <a:xfrm>
            <a:off x="203362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19" name="TextBox 18">
            <a:extLst>
              <a:ext uri="{FF2B5EF4-FFF2-40B4-BE49-F238E27FC236}">
                <a16:creationId xmlns:a16="http://schemas.microsoft.com/office/drawing/2014/main" id="{DBD19D6C-68B1-1E4E-AA9C-480A6F7FB003}"/>
              </a:ext>
            </a:extLst>
          </p:cNvPr>
          <p:cNvSpPr txBox="1"/>
          <p:nvPr/>
        </p:nvSpPr>
        <p:spPr>
          <a:xfrm>
            <a:off x="557305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20" name="Oval 19">
            <a:extLst>
              <a:ext uri="{FF2B5EF4-FFF2-40B4-BE49-F238E27FC236}">
                <a16:creationId xmlns:a16="http://schemas.microsoft.com/office/drawing/2014/main" id="{A53340D4-DA4C-9D43-ABBE-2281C59723C7}"/>
              </a:ext>
            </a:extLst>
          </p:cNvPr>
          <p:cNvSpPr/>
          <p:nvPr/>
        </p:nvSpPr>
        <p:spPr>
          <a:xfrm>
            <a:off x="711301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21" name="TextBox 20">
            <a:extLst>
              <a:ext uri="{FF2B5EF4-FFF2-40B4-BE49-F238E27FC236}">
                <a16:creationId xmlns:a16="http://schemas.microsoft.com/office/drawing/2014/main" id="{824BCFB4-833A-0741-B898-826EAEA8DBC6}"/>
              </a:ext>
            </a:extLst>
          </p:cNvPr>
          <p:cNvSpPr txBox="1"/>
          <p:nvPr/>
        </p:nvSpPr>
        <p:spPr>
          <a:xfrm>
            <a:off x="7304415" y="3917273"/>
            <a:ext cx="356188"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a:t>
            </a:r>
          </a:p>
        </p:txBody>
      </p:sp>
      <p:sp>
        <p:nvSpPr>
          <p:cNvPr id="22" name="Oval 21">
            <a:extLst>
              <a:ext uri="{FF2B5EF4-FFF2-40B4-BE49-F238E27FC236}">
                <a16:creationId xmlns:a16="http://schemas.microsoft.com/office/drawing/2014/main" id="{0164B29C-E61F-9F4D-BD63-46CB7ADF259B}"/>
              </a:ext>
            </a:extLst>
          </p:cNvPr>
          <p:cNvSpPr/>
          <p:nvPr/>
        </p:nvSpPr>
        <p:spPr>
          <a:xfrm>
            <a:off x="8387252"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497AC5DA-488A-1441-A472-964E9D4B4D01}"/>
              </a:ext>
            </a:extLst>
          </p:cNvPr>
          <p:cNvSpPr txBox="1"/>
          <p:nvPr/>
        </p:nvSpPr>
        <p:spPr>
          <a:xfrm>
            <a:off x="8487788" y="3936479"/>
            <a:ext cx="519694"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t+1</a:t>
            </a:r>
          </a:p>
        </p:txBody>
      </p:sp>
      <p:cxnSp>
        <p:nvCxnSpPr>
          <p:cNvPr id="24" name="Straight Arrow Connector 23">
            <a:extLst>
              <a:ext uri="{FF2B5EF4-FFF2-40B4-BE49-F238E27FC236}">
                <a16:creationId xmlns:a16="http://schemas.microsoft.com/office/drawing/2014/main" id="{7D9ECCC4-7A07-F743-8C06-5674FBD1B0C4}"/>
              </a:ext>
            </a:extLst>
          </p:cNvPr>
          <p:cNvCxnSpPr>
            <a:stCxn id="25" idx="6"/>
            <a:endCxn id="28" idx="2"/>
          </p:cNvCxnSpPr>
          <p:nvPr/>
        </p:nvCxnSpPr>
        <p:spPr>
          <a:xfrm>
            <a:off x="778801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33C479-0EDA-C746-8FB9-9BAB9A73D22D}"/>
              </a:ext>
            </a:extLst>
          </p:cNvPr>
          <p:cNvSpPr txBox="1"/>
          <p:nvPr/>
        </p:nvSpPr>
        <p:spPr>
          <a:xfrm>
            <a:off x="7854275" y="3762857"/>
            <a:ext cx="410690" cy="369332"/>
          </a:xfrm>
          <a:prstGeom prst="rect">
            <a:avLst/>
          </a:prstGeom>
          <a:noFill/>
        </p:spPr>
        <p:txBody>
          <a:bodyPr wrap="none" rtlCol="0">
            <a:spAutoFit/>
          </a:bodyPr>
          <a:lstStyle/>
          <a:p>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S</a:t>
            </a:r>
          </a:p>
        </p:txBody>
      </p:sp>
      <p:sp>
        <p:nvSpPr>
          <p:cNvPr id="26" name="TextBox 25">
            <a:extLst>
              <a:ext uri="{FF2B5EF4-FFF2-40B4-BE49-F238E27FC236}">
                <a16:creationId xmlns:a16="http://schemas.microsoft.com/office/drawing/2014/main" id="{D341148B-82EB-4849-9EF1-72A3FC0A0677}"/>
              </a:ext>
            </a:extLst>
          </p:cNvPr>
          <p:cNvSpPr txBox="1"/>
          <p:nvPr/>
        </p:nvSpPr>
        <p:spPr>
          <a:xfrm>
            <a:off x="7460216" y="4522513"/>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cxnSp>
        <p:nvCxnSpPr>
          <p:cNvPr id="27" name="Straight Arrow Connector 26">
            <a:extLst>
              <a:ext uri="{FF2B5EF4-FFF2-40B4-BE49-F238E27FC236}">
                <a16:creationId xmlns:a16="http://schemas.microsoft.com/office/drawing/2014/main" id="{2B2EC098-1379-104E-A737-2B4D0D8BFC18}"/>
              </a:ext>
            </a:extLst>
          </p:cNvPr>
          <p:cNvCxnSpPr>
            <a:endCxn id="25" idx="4"/>
          </p:cNvCxnSpPr>
          <p:nvPr/>
        </p:nvCxnSpPr>
        <p:spPr>
          <a:xfrm flipV="1">
            <a:off x="7447679" y="4450983"/>
            <a:ext cx="2835"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4564F6-5858-164D-AA34-0E4C74DBC210}"/>
              </a:ext>
            </a:extLst>
          </p:cNvPr>
          <p:cNvCxnSpPr>
            <a:endCxn id="28" idx="4"/>
          </p:cNvCxnSpPr>
          <p:nvPr/>
        </p:nvCxnSpPr>
        <p:spPr>
          <a:xfrm flipV="1">
            <a:off x="8724753" y="4450980"/>
            <a:ext cx="1"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714039-3D8E-8B43-9FE7-79C9369AFA75}"/>
              </a:ext>
            </a:extLst>
          </p:cNvPr>
          <p:cNvSpPr txBox="1"/>
          <p:nvPr/>
        </p:nvSpPr>
        <p:spPr>
          <a:xfrm>
            <a:off x="8724751" y="4512988"/>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sp>
        <p:nvSpPr>
          <p:cNvPr id="30" name="TextBox 29">
            <a:extLst>
              <a:ext uri="{FF2B5EF4-FFF2-40B4-BE49-F238E27FC236}">
                <a16:creationId xmlns:a16="http://schemas.microsoft.com/office/drawing/2014/main" id="{923E9A52-3C0A-C645-ABFD-6BA249737D13}"/>
              </a:ext>
            </a:extLst>
          </p:cNvPr>
          <p:cNvSpPr txBox="1"/>
          <p:nvPr/>
        </p:nvSpPr>
        <p:spPr>
          <a:xfrm>
            <a:off x="727323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31" name="TextBox 30">
            <a:extLst>
              <a:ext uri="{FF2B5EF4-FFF2-40B4-BE49-F238E27FC236}">
                <a16:creationId xmlns:a16="http://schemas.microsoft.com/office/drawing/2014/main" id="{33A97648-C509-A24E-A4EC-FC67E2024C31}"/>
              </a:ext>
            </a:extLst>
          </p:cNvPr>
          <p:cNvSpPr txBox="1"/>
          <p:nvPr/>
        </p:nvSpPr>
        <p:spPr>
          <a:xfrm>
            <a:off x="8468551"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32" name="Straight Arrow Connector 31">
            <a:extLst>
              <a:ext uri="{FF2B5EF4-FFF2-40B4-BE49-F238E27FC236}">
                <a16:creationId xmlns:a16="http://schemas.microsoft.com/office/drawing/2014/main" id="{F5EC1110-2548-2141-ABDF-A096E5E34CE0}"/>
              </a:ext>
            </a:extLst>
          </p:cNvPr>
          <p:cNvCxnSpPr>
            <a:endCxn id="20" idx="2"/>
          </p:cNvCxnSpPr>
          <p:nvPr/>
        </p:nvCxnSpPr>
        <p:spPr>
          <a:xfrm>
            <a:off x="6574171"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8979D7-072C-EB4C-BA07-9D92E52944A0}"/>
              </a:ext>
            </a:extLst>
          </p:cNvPr>
          <p:cNvCxnSpPr>
            <a:stCxn id="28" idx="6"/>
          </p:cNvCxnSpPr>
          <p:nvPr/>
        </p:nvCxnSpPr>
        <p:spPr>
          <a:xfrm>
            <a:off x="9062252"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A63199-9F71-1A44-A731-5949D8AB5E14}"/>
              </a:ext>
            </a:extLst>
          </p:cNvPr>
          <p:cNvSpPr txBox="1"/>
          <p:nvPr/>
        </p:nvSpPr>
        <p:spPr>
          <a:xfrm>
            <a:off x="609183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35" name="TextBox 34">
            <a:extLst>
              <a:ext uri="{FF2B5EF4-FFF2-40B4-BE49-F238E27FC236}">
                <a16:creationId xmlns:a16="http://schemas.microsoft.com/office/drawing/2014/main" id="{8E5E596E-622C-8D49-BB12-5E9E8E81CF30}"/>
              </a:ext>
            </a:extLst>
          </p:cNvPr>
          <p:cNvSpPr txBox="1"/>
          <p:nvPr/>
        </p:nvSpPr>
        <p:spPr>
          <a:xfrm>
            <a:off x="963126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cxnSp>
        <p:nvCxnSpPr>
          <p:cNvPr id="36" name="Straight Connector 35">
            <a:extLst>
              <a:ext uri="{FF2B5EF4-FFF2-40B4-BE49-F238E27FC236}">
                <a16:creationId xmlns:a16="http://schemas.microsoft.com/office/drawing/2014/main" id="{2A7BD871-4855-8641-9C30-92CD5DB525CE}"/>
              </a:ext>
            </a:extLst>
          </p:cNvPr>
          <p:cNvCxnSpPr/>
          <p:nvPr/>
        </p:nvCxnSpPr>
        <p:spPr>
          <a:xfrm>
            <a:off x="6027600" y="3776713"/>
            <a:ext cx="0" cy="171921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F916DD-24DC-E64B-8263-332F7E6D10E0}"/>
              </a:ext>
            </a:extLst>
          </p:cNvPr>
          <p:cNvSpPr txBox="1"/>
          <p:nvPr/>
        </p:nvSpPr>
        <p:spPr>
          <a:xfrm>
            <a:off x="2785383" y="5286215"/>
            <a:ext cx="235032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Update of hidden layer (</a:t>
            </a:r>
            <a:r>
              <a:rPr lang="en-US" sz="1200" b="1" dirty="0">
                <a:latin typeface="Times New Roman" charset="0"/>
                <a:ea typeface="Times New Roman" charset="0"/>
                <a:cs typeface="Times New Roman" charset="0"/>
              </a:rPr>
              <a:t>h)</a:t>
            </a:r>
            <a:r>
              <a:rPr lang="en-US" sz="1200" dirty="0">
                <a:latin typeface="Times New Roman" charset="0"/>
                <a:ea typeface="Times New Roman" charset="0"/>
                <a:cs typeface="Times New Roman" charset="0"/>
              </a:rPr>
              <a:t> in RNN</a:t>
            </a:r>
            <a:endParaRPr lang="en-US" sz="1200" b="1" dirty="0">
              <a:latin typeface="Times New Roman" charset="0"/>
              <a:ea typeface="Times New Roman" charset="0"/>
              <a:cs typeface="Times New Roman" charset="0"/>
            </a:endParaRPr>
          </a:p>
        </p:txBody>
      </p:sp>
      <p:sp>
        <p:nvSpPr>
          <p:cNvPr id="38" name="TextBox 37">
            <a:extLst>
              <a:ext uri="{FF2B5EF4-FFF2-40B4-BE49-F238E27FC236}">
                <a16:creationId xmlns:a16="http://schemas.microsoft.com/office/drawing/2014/main" id="{0D3DC4BE-D8B1-D643-9B29-BA70EA2AF6DF}"/>
              </a:ext>
            </a:extLst>
          </p:cNvPr>
          <p:cNvSpPr txBox="1"/>
          <p:nvPr/>
        </p:nvSpPr>
        <p:spPr>
          <a:xfrm>
            <a:off x="6930514" y="5286053"/>
            <a:ext cx="212077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State (</a:t>
            </a:r>
            <a:r>
              <a:rPr lang="en-US" sz="1200" b="1" dirty="0">
                <a:latin typeface="Times New Roman" charset="0"/>
                <a:ea typeface="Times New Roman" charset="0"/>
                <a:cs typeface="Times New Roman" charset="0"/>
              </a:rPr>
              <a:t>S</a:t>
            </a:r>
            <a:r>
              <a:rPr lang="en-US" sz="1200" dirty="0">
                <a:latin typeface="Times New Roman" charset="0"/>
                <a:ea typeface="Times New Roman" charset="0"/>
                <a:cs typeface="Times New Roman" charset="0"/>
              </a:rPr>
              <a:t>) Transition (</a:t>
            </a:r>
            <a:r>
              <a:rPr lang="en-US" sz="1200" b="1" dirty="0">
                <a:latin typeface="Times New Roman" charset="0"/>
                <a:ea typeface="Times New Roman" charset="0"/>
                <a:cs typeface="Times New Roman" charset="0"/>
              </a:rPr>
              <a:t>T</a:t>
            </a:r>
            <a:r>
              <a:rPr lang="en-US" sz="1200">
                <a:latin typeface="Times New Roman" charset="0"/>
                <a:ea typeface="Times New Roman" charset="0"/>
                <a:cs typeface="Times New Roman" charset="0"/>
              </a:rPr>
              <a:t>) in </a:t>
            </a:r>
            <a:r>
              <a:rPr lang="en-US" sz="1200" dirty="0">
                <a:latin typeface="Times New Roman" charset="0"/>
                <a:ea typeface="Times New Roman" charset="0"/>
                <a:cs typeface="Times New Roman" charset="0"/>
              </a:rPr>
              <a:t>DFA</a:t>
            </a:r>
            <a:endParaRPr lang="en-US" sz="1200" b="1" dirty="0">
              <a:latin typeface="Times New Roman" charset="0"/>
              <a:ea typeface="Times New Roman" charset="0"/>
              <a:cs typeface="Times New Roman" charset="0"/>
            </a:endParaRPr>
          </a:p>
        </p:txBody>
      </p:sp>
      <p:sp>
        <p:nvSpPr>
          <p:cNvPr id="39" name="Oval 38">
            <a:extLst>
              <a:ext uri="{FF2B5EF4-FFF2-40B4-BE49-F238E27FC236}">
                <a16:creationId xmlns:a16="http://schemas.microsoft.com/office/drawing/2014/main" id="{E72E9DD1-F94E-DF4F-9152-874C6BB53076}"/>
              </a:ext>
            </a:extLst>
          </p:cNvPr>
          <p:cNvSpPr/>
          <p:nvPr/>
        </p:nvSpPr>
        <p:spPr>
          <a:xfrm>
            <a:off x="6985603" y="1788278"/>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cxnSp>
        <p:nvCxnSpPr>
          <p:cNvPr id="41" name="Straight Arrow Connector 40">
            <a:extLst>
              <a:ext uri="{FF2B5EF4-FFF2-40B4-BE49-F238E27FC236}">
                <a16:creationId xmlns:a16="http://schemas.microsoft.com/office/drawing/2014/main" id="{D644149D-2207-C947-A213-6B9CF8483AF0}"/>
              </a:ext>
            </a:extLst>
          </p:cNvPr>
          <p:cNvCxnSpPr>
            <a:endCxn id="39" idx="4"/>
          </p:cNvCxnSpPr>
          <p:nvPr/>
        </p:nvCxnSpPr>
        <p:spPr>
          <a:xfrm flipH="1" flipV="1">
            <a:off x="7323103" y="2463279"/>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EA1FE1-7286-BB4B-BF6F-1B3AC9322F0D}"/>
              </a:ext>
            </a:extLst>
          </p:cNvPr>
          <p:cNvCxnSpPr>
            <a:endCxn id="39" idx="2"/>
          </p:cNvCxnSpPr>
          <p:nvPr/>
        </p:nvCxnSpPr>
        <p:spPr>
          <a:xfrm>
            <a:off x="6446762"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E9AA7-A52A-1A4D-87FF-371B401AA89B}"/>
              </a:ext>
            </a:extLst>
          </p:cNvPr>
          <p:cNvCxnSpPr/>
          <p:nvPr/>
        </p:nvCxnSpPr>
        <p:spPr>
          <a:xfrm>
            <a:off x="7667891"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157BA6-4AB9-324A-901B-9E95CEDC6E89}"/>
              </a:ext>
            </a:extLst>
          </p:cNvPr>
          <p:cNvSpPr txBox="1"/>
          <p:nvPr/>
        </p:nvSpPr>
        <p:spPr>
          <a:xfrm>
            <a:off x="7189378" y="2903130"/>
            <a:ext cx="660722" cy="369332"/>
          </a:xfrm>
          <a:prstGeom prst="rect">
            <a:avLst/>
          </a:prstGeom>
          <a:noFill/>
        </p:spPr>
        <p:txBody>
          <a:bodyPr wrap="square" rtlCol="0">
            <a:spAutoFit/>
          </a:bodyPr>
          <a:lstStyle/>
          <a:p>
            <a:r>
              <a:rPr lang="en-US" dirty="0"/>
              <a:t>k</a:t>
            </a:r>
          </a:p>
        </p:txBody>
      </p:sp>
      <p:sp>
        <p:nvSpPr>
          <p:cNvPr id="46" name="TextBox 45">
            <a:extLst>
              <a:ext uri="{FF2B5EF4-FFF2-40B4-BE49-F238E27FC236}">
                <a16:creationId xmlns:a16="http://schemas.microsoft.com/office/drawing/2014/main" id="{9EC61B25-981C-C747-A06C-A8DAA8CD5B4E}"/>
              </a:ext>
            </a:extLst>
          </p:cNvPr>
          <p:cNvSpPr txBox="1"/>
          <p:nvPr/>
        </p:nvSpPr>
        <p:spPr>
          <a:xfrm>
            <a:off x="6173123" y="1941112"/>
            <a:ext cx="660722" cy="369332"/>
          </a:xfrm>
          <a:prstGeom prst="rect">
            <a:avLst/>
          </a:prstGeom>
          <a:noFill/>
        </p:spPr>
        <p:txBody>
          <a:bodyPr wrap="square" rtlCol="0">
            <a:spAutoFit/>
          </a:bodyPr>
          <a:lstStyle/>
          <a:p>
            <a:r>
              <a:rPr lang="en-US" dirty="0"/>
              <a:t>i</a:t>
            </a:r>
          </a:p>
        </p:txBody>
      </p:sp>
      <p:sp>
        <p:nvSpPr>
          <p:cNvPr id="47" name="TextBox 46">
            <a:extLst>
              <a:ext uri="{FF2B5EF4-FFF2-40B4-BE49-F238E27FC236}">
                <a16:creationId xmlns:a16="http://schemas.microsoft.com/office/drawing/2014/main" id="{539EBD5B-66E7-8944-A918-8373A11DD6CC}"/>
              </a:ext>
            </a:extLst>
          </p:cNvPr>
          <p:cNvSpPr txBox="1"/>
          <p:nvPr/>
        </p:nvSpPr>
        <p:spPr>
          <a:xfrm>
            <a:off x="8214022" y="1905529"/>
            <a:ext cx="660722" cy="369332"/>
          </a:xfrm>
          <a:prstGeom prst="rect">
            <a:avLst/>
          </a:prstGeom>
          <a:noFill/>
        </p:spPr>
        <p:txBody>
          <a:bodyPr wrap="square" rtlCol="0">
            <a:spAutoFit/>
          </a:bodyPr>
          <a:lstStyle/>
          <a:p>
            <a:r>
              <a:rPr lang="en-US" dirty="0"/>
              <a:t>j</a:t>
            </a:r>
          </a:p>
        </p:txBody>
      </p:sp>
      <p:sp>
        <p:nvSpPr>
          <p:cNvPr id="48" name="TextBox 47">
            <a:extLst>
              <a:ext uri="{FF2B5EF4-FFF2-40B4-BE49-F238E27FC236}">
                <a16:creationId xmlns:a16="http://schemas.microsoft.com/office/drawing/2014/main" id="{657A010E-9F49-FE41-B48A-F328277EF36A}"/>
              </a:ext>
            </a:extLst>
          </p:cNvPr>
          <p:cNvSpPr txBox="1"/>
          <p:nvPr/>
        </p:nvSpPr>
        <p:spPr>
          <a:xfrm>
            <a:off x="9282806" y="1541054"/>
            <a:ext cx="1819452" cy="646331"/>
          </a:xfrm>
          <a:prstGeom prst="rect">
            <a:avLst/>
          </a:prstGeom>
          <a:noFill/>
          <a:ln w="38100">
            <a:solidFill>
              <a:srgbClr val="C00000"/>
            </a:solidFill>
          </a:ln>
        </p:spPr>
        <p:txBody>
          <a:bodyPr wrap="square" rtlCol="0">
            <a:spAutoFit/>
          </a:bodyPr>
          <a:lstStyle/>
          <a:p>
            <a:r>
              <a:rPr lang="en-US" dirty="0"/>
              <a:t>3</a:t>
            </a:r>
            <a:r>
              <a:rPr lang="en-US" baseline="30000" dirty="0"/>
              <a:t>rd</a:t>
            </a:r>
            <a:r>
              <a:rPr lang="en-US" dirty="0"/>
              <a:t> order or tensor weights</a:t>
            </a:r>
          </a:p>
        </p:txBody>
      </p:sp>
      <p:cxnSp>
        <p:nvCxnSpPr>
          <p:cNvPr id="50" name="Straight Arrow Connector 49">
            <a:extLst>
              <a:ext uri="{FF2B5EF4-FFF2-40B4-BE49-F238E27FC236}">
                <a16:creationId xmlns:a16="http://schemas.microsoft.com/office/drawing/2014/main" id="{1AD83845-AAC4-464E-907A-014B96426E06}"/>
              </a:ext>
            </a:extLst>
          </p:cNvPr>
          <p:cNvCxnSpPr>
            <a:stCxn id="48" idx="1"/>
            <a:endCxn id="39" idx="7"/>
          </p:cNvCxnSpPr>
          <p:nvPr/>
        </p:nvCxnSpPr>
        <p:spPr>
          <a:xfrm flipH="1">
            <a:off x="7561752" y="1864220"/>
            <a:ext cx="1721054" cy="22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39">
            <a:extLst>
              <a:ext uri="{FF2B5EF4-FFF2-40B4-BE49-F238E27FC236}">
                <a16:creationId xmlns:a16="http://schemas.microsoft.com/office/drawing/2014/main" id="{613B9D55-525E-2743-B49C-74432770792A}"/>
              </a:ext>
            </a:extLst>
          </p:cNvPr>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49" name="Straight Arrow Connector 48">
            <a:extLst>
              <a:ext uri="{FF2B5EF4-FFF2-40B4-BE49-F238E27FC236}">
                <a16:creationId xmlns:a16="http://schemas.microsoft.com/office/drawing/2014/main" id="{2AEF6FF1-9D4D-E449-A829-6B5B20469C96}"/>
              </a:ext>
            </a:extLst>
          </p:cNvPr>
          <p:cNvCxnSpPr>
            <a:cxnSpLocks/>
          </p:cNvCxnSpPr>
          <p:nvPr/>
        </p:nvCxnSpPr>
        <p:spPr>
          <a:xfrm>
            <a:off x="7303179" y="1315518"/>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E1B5E0-2298-484A-AE73-B9B0D7F7CD7E}"/>
              </a:ext>
            </a:extLst>
          </p:cNvPr>
          <p:cNvCxnSpPr>
            <a:cxnSpLocks/>
          </p:cNvCxnSpPr>
          <p:nvPr/>
        </p:nvCxnSpPr>
        <p:spPr>
          <a:xfrm>
            <a:off x="7437717" y="3274113"/>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4507C8-A2DC-A545-804D-66D474C9C96A}"/>
              </a:ext>
            </a:extLst>
          </p:cNvPr>
          <p:cNvCxnSpPr>
            <a:cxnSpLocks/>
          </p:cNvCxnSpPr>
          <p:nvPr/>
        </p:nvCxnSpPr>
        <p:spPr>
          <a:xfrm>
            <a:off x="8678581" y="3247840"/>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31EBEA-68C5-3544-8F92-297B54B6D627}"/>
              </a:ext>
            </a:extLst>
          </p:cNvPr>
          <p:cNvCxnSpPr>
            <a:cxnSpLocks/>
          </p:cNvCxnSpPr>
          <p:nvPr/>
        </p:nvCxnSpPr>
        <p:spPr>
          <a:xfrm>
            <a:off x="4646618" y="3243765"/>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8FF166-11AE-5E4B-A7C9-349F77C010B2}"/>
              </a:ext>
            </a:extLst>
          </p:cNvPr>
          <p:cNvCxnSpPr>
            <a:cxnSpLocks/>
          </p:cNvCxnSpPr>
          <p:nvPr/>
        </p:nvCxnSpPr>
        <p:spPr>
          <a:xfrm>
            <a:off x="3361902" y="3274800"/>
            <a:ext cx="19924" cy="51646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8EF76AB-8319-4846-BC11-2315286FAC59}"/>
              </a:ext>
            </a:extLst>
          </p:cNvPr>
          <p:cNvSpPr txBox="1"/>
          <p:nvPr/>
        </p:nvSpPr>
        <p:spPr>
          <a:xfrm>
            <a:off x="10393966" y="3243765"/>
            <a:ext cx="1316771" cy="369332"/>
          </a:xfrm>
          <a:prstGeom prst="rect">
            <a:avLst/>
          </a:prstGeom>
          <a:noFill/>
          <a:ln w="38100">
            <a:solidFill>
              <a:srgbClr val="FF0000"/>
            </a:solidFill>
            <a:prstDash val="dash"/>
          </a:ln>
        </p:spPr>
        <p:txBody>
          <a:bodyPr wrap="none" rtlCol="0">
            <a:spAutoFit/>
          </a:bodyPr>
          <a:lstStyle/>
          <a:p>
            <a:r>
              <a:rPr lang="en-US" b="1" dirty="0"/>
              <a:t>Stack = PDA</a:t>
            </a:r>
          </a:p>
        </p:txBody>
      </p:sp>
      <p:cxnSp>
        <p:nvCxnSpPr>
          <p:cNvPr id="52" name="Straight Arrow Connector 51">
            <a:extLst>
              <a:ext uri="{FF2B5EF4-FFF2-40B4-BE49-F238E27FC236}">
                <a16:creationId xmlns:a16="http://schemas.microsoft.com/office/drawing/2014/main" id="{B6D2BE54-DD33-9B43-8C9D-1BD5256E18E1}"/>
              </a:ext>
            </a:extLst>
          </p:cNvPr>
          <p:cNvCxnSpPr>
            <a:stCxn id="43" idx="1"/>
          </p:cNvCxnSpPr>
          <p:nvPr/>
        </p:nvCxnSpPr>
        <p:spPr>
          <a:xfrm flipH="1">
            <a:off x="7447679" y="3428431"/>
            <a:ext cx="2946287" cy="103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EE914C0-80A5-4544-9C1F-2B21B9BE12F8}"/>
              </a:ext>
            </a:extLst>
          </p:cNvPr>
          <p:cNvCxnSpPr>
            <a:cxnSpLocks/>
            <a:stCxn id="43" idx="1"/>
          </p:cNvCxnSpPr>
          <p:nvPr/>
        </p:nvCxnSpPr>
        <p:spPr>
          <a:xfrm flipH="1">
            <a:off x="8678581" y="3428431"/>
            <a:ext cx="1715385" cy="2074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0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C8AE-5733-2142-83A5-90DE2406B803}"/>
              </a:ext>
            </a:extLst>
          </p:cNvPr>
          <p:cNvSpPr>
            <a:spLocks noGrp="1"/>
          </p:cNvSpPr>
          <p:nvPr>
            <p:ph type="title"/>
          </p:nvPr>
        </p:nvSpPr>
        <p:spPr>
          <a:xfrm>
            <a:off x="581349" y="484632"/>
            <a:ext cx="11369859" cy="1828968"/>
          </a:xfrm>
        </p:spPr>
        <p:txBody>
          <a:bodyPr>
            <a:noAutofit/>
          </a:bodyPr>
          <a:lstStyle/>
          <a:p>
            <a:r>
              <a:rPr lang="en-US" dirty="0"/>
              <a:t>Theoretical limitations in </a:t>
            </a:r>
            <a:br>
              <a:rPr lang="en-US" dirty="0"/>
            </a:br>
            <a:r>
              <a:rPr lang="en-US" dirty="0"/>
              <a:t>recognizing Context Free Languages (CFLS)</a:t>
            </a:r>
          </a:p>
        </p:txBody>
      </p:sp>
      <p:sp>
        <p:nvSpPr>
          <p:cNvPr id="3" name="Content Placeholder 2">
            <a:extLst>
              <a:ext uri="{FF2B5EF4-FFF2-40B4-BE49-F238E27FC236}">
                <a16:creationId xmlns:a16="http://schemas.microsoft.com/office/drawing/2014/main" id="{DCED4EAF-F961-FC40-8E8C-EE44AD661ECC}"/>
              </a:ext>
            </a:extLst>
          </p:cNvPr>
          <p:cNvSpPr>
            <a:spLocks noGrp="1"/>
          </p:cNvSpPr>
          <p:nvPr>
            <p:ph idx="1"/>
          </p:nvPr>
        </p:nvSpPr>
        <p:spPr>
          <a:xfrm>
            <a:off x="1069848" y="2641296"/>
            <a:ext cx="10058400" cy="4050792"/>
          </a:xfrm>
        </p:spPr>
        <p:txBody>
          <a:bodyPr>
            <a:normAutofit fontScale="92500" lnSpcReduction="10000"/>
          </a:bodyPr>
          <a:lstStyle/>
          <a:p>
            <a:r>
              <a:rPr lang="en-US" dirty="0"/>
              <a:t>Multi-layer perceptron</a:t>
            </a:r>
          </a:p>
          <a:p>
            <a:r>
              <a:rPr lang="en-US" dirty="0"/>
              <a:t>Convolution neural networks (Resnet..)</a:t>
            </a:r>
          </a:p>
          <a:p>
            <a:endParaRPr lang="en-US" dirty="0"/>
          </a:p>
          <a:p>
            <a:endParaRPr lang="en-US" dirty="0"/>
          </a:p>
          <a:p>
            <a:r>
              <a:rPr lang="en-US" dirty="0"/>
              <a:t>Tensor RNNs with memory (NSPDA, NNPDA)</a:t>
            </a:r>
          </a:p>
          <a:p>
            <a:r>
              <a:rPr lang="en-US" dirty="0"/>
              <a:t>Transformers (BERT)</a:t>
            </a:r>
          </a:p>
          <a:p>
            <a:r>
              <a:rPr lang="en-US" dirty="0"/>
              <a:t>Recurrent neural networks (LSTM, GRU)</a:t>
            </a:r>
          </a:p>
          <a:p>
            <a:r>
              <a:rPr lang="en-US" dirty="0"/>
              <a:t>Recurrent neural networks with memory (NTM, Stack-RNN)</a:t>
            </a:r>
          </a:p>
          <a:p>
            <a:r>
              <a:rPr lang="en-US" dirty="0"/>
              <a:t>Autoregressive models (GPT-3)</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34FB208-C7B3-E14E-B7E4-74F458F432C6}"/>
              </a:ext>
            </a:extLst>
          </p:cNvPr>
          <p:cNvSpPr>
            <a:spLocks noGrp="1"/>
          </p:cNvSpPr>
          <p:nvPr>
            <p:ph type="sldNum" sz="quarter" idx="12"/>
          </p:nvPr>
        </p:nvSpPr>
        <p:spPr/>
        <p:txBody>
          <a:bodyPr/>
          <a:lstStyle/>
          <a:p>
            <a:fld id="{6D22F896-40B5-4ADD-8801-0D06FADFA095}" type="slidenum">
              <a:rPr lang="en-US" smtClean="0"/>
              <a:t>17</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055C10-3A3F-7146-9CFB-BEA6A0173F76}"/>
                  </a:ext>
                </a:extLst>
              </p14:cNvPr>
              <p14:cNvContentPartPr/>
              <p14:nvPr/>
            </p14:nvContentPartPr>
            <p14:xfrm>
              <a:off x="4196400" y="2313600"/>
              <a:ext cx="360" cy="360"/>
            </p14:xfrm>
          </p:contentPart>
        </mc:Choice>
        <mc:Fallback xmlns="">
          <p:pic>
            <p:nvPicPr>
              <p:cNvPr id="6" name="Ink 5">
                <a:extLst>
                  <a:ext uri="{FF2B5EF4-FFF2-40B4-BE49-F238E27FC236}">
                    <a16:creationId xmlns:a16="http://schemas.microsoft.com/office/drawing/2014/main" id="{B2055C10-3A3F-7146-9CFB-BEA6A0173F76}"/>
                  </a:ext>
                </a:extLst>
              </p:cNvPr>
              <p:cNvPicPr/>
              <p:nvPr/>
            </p:nvPicPr>
            <p:blipFill>
              <a:blip r:embed="rId4"/>
              <a:stretch>
                <a:fillRect/>
              </a:stretch>
            </p:blipFill>
            <p:spPr>
              <a:xfrm>
                <a:off x="4187400" y="2304600"/>
                <a:ext cx="18000" cy="18000"/>
              </a:xfrm>
              <a:prstGeom prst="rect">
                <a:avLst/>
              </a:prstGeom>
            </p:spPr>
          </p:pic>
        </mc:Fallback>
      </mc:AlternateContent>
      <p:grpSp>
        <p:nvGrpSpPr>
          <p:cNvPr id="9" name="Group 8">
            <a:extLst>
              <a:ext uri="{FF2B5EF4-FFF2-40B4-BE49-F238E27FC236}">
                <a16:creationId xmlns:a16="http://schemas.microsoft.com/office/drawing/2014/main" id="{B1347EF1-BA97-A24B-BD9C-AD156C0BE002}"/>
              </a:ext>
            </a:extLst>
          </p:cNvPr>
          <p:cNvGrpSpPr/>
          <p:nvPr/>
        </p:nvGrpSpPr>
        <p:grpSpPr>
          <a:xfrm>
            <a:off x="3823440" y="2619960"/>
            <a:ext cx="360" cy="360"/>
            <a:chOff x="3823440" y="2619960"/>
            <a:chExt cx="360" cy="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857388-2264-1945-A060-9EF40FD5958A}"/>
                    </a:ext>
                  </a:extLst>
                </p14:cNvPr>
                <p14:cNvContentPartPr/>
                <p14:nvPr/>
              </p14:nvContentPartPr>
              <p14:xfrm>
                <a:off x="3823440" y="2619960"/>
                <a:ext cx="360" cy="360"/>
              </p14:xfrm>
            </p:contentPart>
          </mc:Choice>
          <mc:Fallback xmlns="">
            <p:pic>
              <p:nvPicPr>
                <p:cNvPr id="7" name="Ink 6">
                  <a:extLst>
                    <a:ext uri="{FF2B5EF4-FFF2-40B4-BE49-F238E27FC236}">
                      <a16:creationId xmlns:a16="http://schemas.microsoft.com/office/drawing/2014/main" id="{D8857388-2264-1945-A060-9EF40FD5958A}"/>
                    </a:ext>
                  </a:extLst>
                </p:cNvPr>
                <p:cNvPicPr/>
                <p:nvPr/>
              </p:nvPicPr>
              <p:blipFill>
                <a:blip r:embed="rId4"/>
                <a:stretch>
                  <a:fillRect/>
                </a:stretch>
              </p:blipFill>
              <p:spPr>
                <a:xfrm>
                  <a:off x="3814440" y="261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C2452CD-C8A2-BB44-AF24-4CEEDEF9C914}"/>
                    </a:ext>
                  </a:extLst>
                </p14:cNvPr>
                <p14:cNvContentPartPr/>
                <p14:nvPr/>
              </p14:nvContentPartPr>
              <p14:xfrm>
                <a:off x="3823440" y="2619960"/>
                <a:ext cx="360" cy="360"/>
              </p14:xfrm>
            </p:contentPart>
          </mc:Choice>
          <mc:Fallback xmlns="">
            <p:pic>
              <p:nvPicPr>
                <p:cNvPr id="8" name="Ink 7">
                  <a:extLst>
                    <a:ext uri="{FF2B5EF4-FFF2-40B4-BE49-F238E27FC236}">
                      <a16:creationId xmlns:a16="http://schemas.microsoft.com/office/drawing/2014/main" id="{8C2452CD-C8A2-BB44-AF24-4CEEDEF9C914}"/>
                    </a:ext>
                  </a:extLst>
                </p:cNvPr>
                <p:cNvPicPr/>
                <p:nvPr/>
              </p:nvPicPr>
              <p:blipFill>
                <a:blip r:embed="rId4"/>
                <a:stretch>
                  <a:fillRect/>
                </a:stretch>
              </p:blipFill>
              <p:spPr>
                <a:xfrm>
                  <a:off x="3814440" y="2610960"/>
                  <a:ext cx="18000" cy="18000"/>
                </a:xfrm>
                <a:prstGeom prst="rect">
                  <a:avLst/>
                </a:prstGeom>
              </p:spPr>
            </p:pic>
          </mc:Fallback>
        </mc:AlternateContent>
      </p:grpSp>
      <p:sp>
        <p:nvSpPr>
          <p:cNvPr id="12" name="TextBox 11">
            <a:extLst>
              <a:ext uri="{FF2B5EF4-FFF2-40B4-BE49-F238E27FC236}">
                <a16:creationId xmlns:a16="http://schemas.microsoft.com/office/drawing/2014/main" id="{16CDAD97-901E-F145-A807-96DAD28A0F75}"/>
              </a:ext>
            </a:extLst>
          </p:cNvPr>
          <p:cNvSpPr txBox="1"/>
          <p:nvPr/>
        </p:nvSpPr>
        <p:spPr>
          <a:xfrm>
            <a:off x="883919" y="2578787"/>
            <a:ext cx="8290560" cy="839725"/>
          </a:xfrm>
          <a:prstGeom prst="rect">
            <a:avLst/>
          </a:prstGeom>
          <a:noFill/>
          <a:ln w="3810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5D97644F-061A-9341-93D6-ED92A06A86F3}"/>
              </a:ext>
            </a:extLst>
          </p:cNvPr>
          <p:cNvSpPr txBox="1"/>
          <p:nvPr/>
        </p:nvSpPr>
        <p:spPr>
          <a:xfrm>
            <a:off x="883919" y="3756696"/>
            <a:ext cx="8290560" cy="2743200"/>
          </a:xfrm>
          <a:prstGeom prst="rect">
            <a:avLst/>
          </a:prstGeom>
          <a:noFill/>
          <a:ln w="38100">
            <a:solidFill>
              <a:srgbClr val="00B050"/>
            </a:solidFill>
          </a:ln>
        </p:spPr>
        <p:txBody>
          <a:bodyPr wrap="square" rtlCol="0">
            <a:spAutoFit/>
          </a:bodyPr>
          <a:lstStyle/>
          <a:p>
            <a:endParaRPr lang="en-US" dirty="0"/>
          </a:p>
        </p:txBody>
      </p:sp>
      <p:pic>
        <p:nvPicPr>
          <p:cNvPr id="17" name="Picture 16">
            <a:extLst>
              <a:ext uri="{FF2B5EF4-FFF2-40B4-BE49-F238E27FC236}">
                <a16:creationId xmlns:a16="http://schemas.microsoft.com/office/drawing/2014/main" id="{A5D9732C-D86C-D448-A8B7-AD976ADD4203}"/>
              </a:ext>
            </a:extLst>
          </p:cNvPr>
          <p:cNvPicPr>
            <a:picLocks noChangeAspect="1"/>
          </p:cNvPicPr>
          <p:nvPr/>
        </p:nvPicPr>
        <p:blipFill>
          <a:blip r:embed="rId7"/>
          <a:stretch>
            <a:fillRect/>
          </a:stretch>
        </p:blipFill>
        <p:spPr>
          <a:xfrm>
            <a:off x="9714993" y="4875784"/>
            <a:ext cx="1407159" cy="1407159"/>
          </a:xfrm>
          <a:prstGeom prst="rect">
            <a:avLst/>
          </a:prstGeom>
        </p:spPr>
      </p:pic>
      <p:cxnSp>
        <p:nvCxnSpPr>
          <p:cNvPr id="19" name="Straight Arrow Connector 18">
            <a:extLst>
              <a:ext uri="{FF2B5EF4-FFF2-40B4-BE49-F238E27FC236}">
                <a16:creationId xmlns:a16="http://schemas.microsoft.com/office/drawing/2014/main" id="{3E303B8E-5D6B-A249-9D8B-9E2A6EC5731B}"/>
              </a:ext>
            </a:extLst>
          </p:cNvPr>
          <p:cNvCxnSpPr>
            <a:cxnSpLocks/>
            <a:endCxn id="13" idx="3"/>
          </p:cNvCxnSpPr>
          <p:nvPr/>
        </p:nvCxnSpPr>
        <p:spPr>
          <a:xfrm flipH="1" flipV="1">
            <a:off x="9174479" y="5128296"/>
            <a:ext cx="698501" cy="518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02F9A69-B3CF-564F-B292-726CD1062834}"/>
              </a:ext>
            </a:extLst>
          </p:cNvPr>
          <p:cNvPicPr>
            <a:picLocks noChangeAspect="1"/>
          </p:cNvPicPr>
          <p:nvPr/>
        </p:nvPicPr>
        <p:blipFill>
          <a:blip r:embed="rId8"/>
          <a:stretch>
            <a:fillRect/>
          </a:stretch>
        </p:blipFill>
        <p:spPr>
          <a:xfrm>
            <a:off x="9872980" y="2313600"/>
            <a:ext cx="1135497" cy="1115400"/>
          </a:xfrm>
          <a:prstGeom prst="rect">
            <a:avLst/>
          </a:prstGeom>
        </p:spPr>
      </p:pic>
    </p:spTree>
    <p:extLst>
      <p:ext uri="{BB962C8B-B14F-4D97-AF65-F5344CB8AC3E}">
        <p14:creationId xmlns:p14="http://schemas.microsoft.com/office/powerpoint/2010/main" val="316277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C8AE-5733-2142-83A5-90DE2406B803}"/>
              </a:ext>
            </a:extLst>
          </p:cNvPr>
          <p:cNvSpPr>
            <a:spLocks noGrp="1"/>
          </p:cNvSpPr>
          <p:nvPr>
            <p:ph type="title"/>
          </p:nvPr>
        </p:nvSpPr>
        <p:spPr/>
        <p:txBody>
          <a:bodyPr>
            <a:normAutofit/>
          </a:bodyPr>
          <a:lstStyle/>
          <a:p>
            <a:r>
              <a:rPr lang="en-US" dirty="0"/>
              <a:t>Theoretical limitations in recognizing CFLs</a:t>
            </a:r>
          </a:p>
        </p:txBody>
      </p:sp>
      <p:sp>
        <p:nvSpPr>
          <p:cNvPr id="3" name="Content Placeholder 2">
            <a:extLst>
              <a:ext uri="{FF2B5EF4-FFF2-40B4-BE49-F238E27FC236}">
                <a16:creationId xmlns:a16="http://schemas.microsoft.com/office/drawing/2014/main" id="{DCED4EAF-F961-FC40-8E8C-EE44AD661ECC}"/>
              </a:ext>
            </a:extLst>
          </p:cNvPr>
          <p:cNvSpPr>
            <a:spLocks noGrp="1"/>
          </p:cNvSpPr>
          <p:nvPr>
            <p:ph idx="1"/>
          </p:nvPr>
        </p:nvSpPr>
        <p:spPr/>
        <p:txBody>
          <a:bodyPr>
            <a:normAutofit lnSpcReduction="10000"/>
          </a:bodyPr>
          <a:lstStyle/>
          <a:p>
            <a:r>
              <a:rPr lang="en-US" dirty="0"/>
              <a:t>Multi-layer perceptron</a:t>
            </a:r>
          </a:p>
          <a:p>
            <a:r>
              <a:rPr lang="en-US" dirty="0"/>
              <a:t>Convolution neural networks (Resnet..)</a:t>
            </a:r>
          </a:p>
          <a:p>
            <a:endParaRPr lang="en-US" dirty="0"/>
          </a:p>
          <a:p>
            <a:endParaRPr lang="en-US" dirty="0"/>
          </a:p>
          <a:p>
            <a:r>
              <a:rPr lang="en-US" dirty="0"/>
              <a:t>Tensor RNNs with memory (NSPDA, NNPDA)</a:t>
            </a:r>
          </a:p>
          <a:p>
            <a:r>
              <a:rPr lang="en-US" dirty="0"/>
              <a:t>Transformers (BERT)</a:t>
            </a:r>
          </a:p>
          <a:p>
            <a:r>
              <a:rPr lang="en-US" dirty="0"/>
              <a:t>Recurrent neural networks (LSTM, GRU)</a:t>
            </a:r>
          </a:p>
          <a:p>
            <a:r>
              <a:rPr lang="en-US" dirty="0"/>
              <a:t>Recurrent neural networks with memory (NTM, Stack-RNN)</a:t>
            </a:r>
          </a:p>
          <a:p>
            <a:r>
              <a:rPr lang="en-US" dirty="0"/>
              <a:t>Autoregressive models (GPT-3)</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34FB208-C7B3-E14E-B7E4-74F458F432C6}"/>
              </a:ext>
            </a:extLst>
          </p:cNvPr>
          <p:cNvSpPr>
            <a:spLocks noGrp="1"/>
          </p:cNvSpPr>
          <p:nvPr>
            <p:ph type="sldNum" sz="quarter" idx="12"/>
          </p:nvPr>
        </p:nvSpPr>
        <p:spPr/>
        <p:txBody>
          <a:bodyPr/>
          <a:lstStyle/>
          <a:p>
            <a:fld id="{6D22F896-40B5-4ADD-8801-0D06FADFA095}" type="slidenum">
              <a:rPr lang="en-US" smtClean="0"/>
              <a:t>18</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055C10-3A3F-7146-9CFB-BEA6A0173F76}"/>
                  </a:ext>
                </a:extLst>
              </p14:cNvPr>
              <p14:cNvContentPartPr/>
              <p14:nvPr/>
            </p14:nvContentPartPr>
            <p14:xfrm>
              <a:off x="4196400" y="2313600"/>
              <a:ext cx="360" cy="360"/>
            </p14:xfrm>
          </p:contentPart>
        </mc:Choice>
        <mc:Fallback xmlns="">
          <p:pic>
            <p:nvPicPr>
              <p:cNvPr id="6" name="Ink 5">
                <a:extLst>
                  <a:ext uri="{FF2B5EF4-FFF2-40B4-BE49-F238E27FC236}">
                    <a16:creationId xmlns:a16="http://schemas.microsoft.com/office/drawing/2014/main" id="{B2055C10-3A3F-7146-9CFB-BEA6A0173F76}"/>
                  </a:ext>
                </a:extLst>
              </p:cNvPr>
              <p:cNvPicPr/>
              <p:nvPr/>
            </p:nvPicPr>
            <p:blipFill>
              <a:blip r:embed="rId4"/>
              <a:stretch>
                <a:fillRect/>
              </a:stretch>
            </p:blipFill>
            <p:spPr>
              <a:xfrm>
                <a:off x="4187400" y="2304600"/>
                <a:ext cx="18000" cy="18000"/>
              </a:xfrm>
              <a:prstGeom prst="rect">
                <a:avLst/>
              </a:prstGeom>
            </p:spPr>
          </p:pic>
        </mc:Fallback>
      </mc:AlternateContent>
      <p:grpSp>
        <p:nvGrpSpPr>
          <p:cNvPr id="9" name="Group 8">
            <a:extLst>
              <a:ext uri="{FF2B5EF4-FFF2-40B4-BE49-F238E27FC236}">
                <a16:creationId xmlns:a16="http://schemas.microsoft.com/office/drawing/2014/main" id="{B1347EF1-BA97-A24B-BD9C-AD156C0BE002}"/>
              </a:ext>
            </a:extLst>
          </p:cNvPr>
          <p:cNvGrpSpPr/>
          <p:nvPr/>
        </p:nvGrpSpPr>
        <p:grpSpPr>
          <a:xfrm>
            <a:off x="3823440" y="2619960"/>
            <a:ext cx="360" cy="360"/>
            <a:chOff x="3823440" y="2619960"/>
            <a:chExt cx="360" cy="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857388-2264-1945-A060-9EF40FD5958A}"/>
                    </a:ext>
                  </a:extLst>
                </p14:cNvPr>
                <p14:cNvContentPartPr/>
                <p14:nvPr/>
              </p14:nvContentPartPr>
              <p14:xfrm>
                <a:off x="3823440" y="2619960"/>
                <a:ext cx="360" cy="360"/>
              </p14:xfrm>
            </p:contentPart>
          </mc:Choice>
          <mc:Fallback xmlns="">
            <p:pic>
              <p:nvPicPr>
                <p:cNvPr id="7" name="Ink 6">
                  <a:extLst>
                    <a:ext uri="{FF2B5EF4-FFF2-40B4-BE49-F238E27FC236}">
                      <a16:creationId xmlns:a16="http://schemas.microsoft.com/office/drawing/2014/main" id="{D8857388-2264-1945-A060-9EF40FD5958A}"/>
                    </a:ext>
                  </a:extLst>
                </p:cNvPr>
                <p:cNvPicPr/>
                <p:nvPr/>
              </p:nvPicPr>
              <p:blipFill>
                <a:blip r:embed="rId4"/>
                <a:stretch>
                  <a:fillRect/>
                </a:stretch>
              </p:blipFill>
              <p:spPr>
                <a:xfrm>
                  <a:off x="3814440" y="261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C2452CD-C8A2-BB44-AF24-4CEEDEF9C914}"/>
                    </a:ext>
                  </a:extLst>
                </p14:cNvPr>
                <p14:cNvContentPartPr/>
                <p14:nvPr/>
              </p14:nvContentPartPr>
              <p14:xfrm>
                <a:off x="3823440" y="2619960"/>
                <a:ext cx="360" cy="360"/>
              </p14:xfrm>
            </p:contentPart>
          </mc:Choice>
          <mc:Fallback xmlns="">
            <p:pic>
              <p:nvPicPr>
                <p:cNvPr id="8" name="Ink 7">
                  <a:extLst>
                    <a:ext uri="{FF2B5EF4-FFF2-40B4-BE49-F238E27FC236}">
                      <a16:creationId xmlns:a16="http://schemas.microsoft.com/office/drawing/2014/main" id="{8C2452CD-C8A2-BB44-AF24-4CEEDEF9C914}"/>
                    </a:ext>
                  </a:extLst>
                </p:cNvPr>
                <p:cNvPicPr/>
                <p:nvPr/>
              </p:nvPicPr>
              <p:blipFill>
                <a:blip r:embed="rId4"/>
                <a:stretch>
                  <a:fillRect/>
                </a:stretch>
              </p:blipFill>
              <p:spPr>
                <a:xfrm>
                  <a:off x="3814440" y="2610960"/>
                  <a:ext cx="18000" cy="18000"/>
                </a:xfrm>
                <a:prstGeom prst="rect">
                  <a:avLst/>
                </a:prstGeom>
              </p:spPr>
            </p:pic>
          </mc:Fallback>
        </mc:AlternateContent>
      </p:grpSp>
      <p:sp>
        <p:nvSpPr>
          <p:cNvPr id="12" name="TextBox 11">
            <a:extLst>
              <a:ext uri="{FF2B5EF4-FFF2-40B4-BE49-F238E27FC236}">
                <a16:creationId xmlns:a16="http://schemas.microsoft.com/office/drawing/2014/main" id="{16CDAD97-901E-F145-A807-96DAD28A0F75}"/>
              </a:ext>
            </a:extLst>
          </p:cNvPr>
          <p:cNvSpPr txBox="1"/>
          <p:nvPr/>
        </p:nvSpPr>
        <p:spPr>
          <a:xfrm>
            <a:off x="883920" y="1825625"/>
            <a:ext cx="8290560" cy="839725"/>
          </a:xfrm>
          <a:prstGeom prst="rect">
            <a:avLst/>
          </a:prstGeom>
          <a:noFill/>
          <a:ln w="3810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5D97644F-061A-9341-93D6-ED92A06A86F3}"/>
              </a:ext>
            </a:extLst>
          </p:cNvPr>
          <p:cNvSpPr txBox="1"/>
          <p:nvPr/>
        </p:nvSpPr>
        <p:spPr>
          <a:xfrm>
            <a:off x="883920" y="3429000"/>
            <a:ext cx="8290560" cy="2743200"/>
          </a:xfrm>
          <a:prstGeom prst="rect">
            <a:avLst/>
          </a:prstGeom>
          <a:noFill/>
          <a:ln w="38100">
            <a:solidFill>
              <a:srgbClr val="00B050"/>
            </a:solidFill>
          </a:ln>
        </p:spPr>
        <p:txBody>
          <a:bodyPr wrap="square" rtlCol="0">
            <a:spAutoFit/>
          </a:bodyPr>
          <a:lstStyle/>
          <a:p>
            <a:endParaRPr lang="en-US" dirty="0"/>
          </a:p>
        </p:txBody>
      </p:sp>
      <p:pic>
        <p:nvPicPr>
          <p:cNvPr id="17" name="Picture 16">
            <a:extLst>
              <a:ext uri="{FF2B5EF4-FFF2-40B4-BE49-F238E27FC236}">
                <a16:creationId xmlns:a16="http://schemas.microsoft.com/office/drawing/2014/main" id="{A5D9732C-D86C-D448-A8B7-AD976ADD4203}"/>
              </a:ext>
            </a:extLst>
          </p:cNvPr>
          <p:cNvPicPr>
            <a:picLocks noChangeAspect="1"/>
          </p:cNvPicPr>
          <p:nvPr/>
        </p:nvPicPr>
        <p:blipFill>
          <a:blip r:embed="rId7"/>
          <a:stretch>
            <a:fillRect/>
          </a:stretch>
        </p:blipFill>
        <p:spPr>
          <a:xfrm>
            <a:off x="9714993" y="4875784"/>
            <a:ext cx="1407159" cy="1407159"/>
          </a:xfrm>
          <a:prstGeom prst="rect">
            <a:avLst/>
          </a:prstGeom>
        </p:spPr>
      </p:pic>
      <p:cxnSp>
        <p:nvCxnSpPr>
          <p:cNvPr id="19" name="Straight Arrow Connector 18">
            <a:extLst>
              <a:ext uri="{FF2B5EF4-FFF2-40B4-BE49-F238E27FC236}">
                <a16:creationId xmlns:a16="http://schemas.microsoft.com/office/drawing/2014/main" id="{3E303B8E-5D6B-A249-9D8B-9E2A6EC5731B}"/>
              </a:ext>
            </a:extLst>
          </p:cNvPr>
          <p:cNvCxnSpPr>
            <a:cxnSpLocks/>
            <a:endCxn id="13" idx="3"/>
          </p:cNvCxnSpPr>
          <p:nvPr/>
        </p:nvCxnSpPr>
        <p:spPr>
          <a:xfrm flipH="1" flipV="1">
            <a:off x="9174480" y="4800600"/>
            <a:ext cx="698500" cy="518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02F9A69-B3CF-564F-B292-726CD1062834}"/>
              </a:ext>
            </a:extLst>
          </p:cNvPr>
          <p:cNvPicPr>
            <a:picLocks noChangeAspect="1"/>
          </p:cNvPicPr>
          <p:nvPr/>
        </p:nvPicPr>
        <p:blipFill>
          <a:blip r:embed="rId8"/>
          <a:stretch>
            <a:fillRect/>
          </a:stretch>
        </p:blipFill>
        <p:spPr>
          <a:xfrm>
            <a:off x="9872980" y="2313600"/>
            <a:ext cx="1135497" cy="1115400"/>
          </a:xfrm>
          <a:prstGeom prst="rect">
            <a:avLst/>
          </a:prstGeom>
        </p:spPr>
      </p:pic>
      <p:sp>
        <p:nvSpPr>
          <p:cNvPr id="5" name="&quot;No&quot; Symbol 4">
            <a:extLst>
              <a:ext uri="{FF2B5EF4-FFF2-40B4-BE49-F238E27FC236}">
                <a16:creationId xmlns:a16="http://schemas.microsoft.com/office/drawing/2014/main" id="{FD470F15-4AD8-CD49-994D-AE84E6E935F6}"/>
              </a:ext>
            </a:extLst>
          </p:cNvPr>
          <p:cNvSpPr/>
          <p:nvPr/>
        </p:nvSpPr>
        <p:spPr>
          <a:xfrm>
            <a:off x="1573089" y="2093976"/>
            <a:ext cx="4709160" cy="3575304"/>
          </a:xfrm>
          <a:prstGeom prst="noSmoking">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83AD4CA-DFB9-B44B-86E7-DC596FFE9CDA}"/>
              </a:ext>
            </a:extLst>
          </p:cNvPr>
          <p:cNvSpPr txBox="1"/>
          <p:nvPr/>
        </p:nvSpPr>
        <p:spPr>
          <a:xfrm>
            <a:off x="1956891" y="2995810"/>
            <a:ext cx="4479018" cy="369332"/>
          </a:xfrm>
          <a:prstGeom prst="rect">
            <a:avLst/>
          </a:prstGeom>
          <a:noFill/>
        </p:spPr>
        <p:txBody>
          <a:bodyPr wrap="square" rtlCol="0">
            <a:spAutoFit/>
          </a:bodyPr>
          <a:lstStyle/>
          <a:p>
            <a:r>
              <a:rPr lang="en-US" b="1" dirty="0"/>
              <a:t>Infinite precision and weights</a:t>
            </a:r>
          </a:p>
        </p:txBody>
      </p:sp>
    </p:spTree>
    <p:extLst>
      <p:ext uri="{BB962C8B-B14F-4D97-AF65-F5344CB8AC3E}">
        <p14:creationId xmlns:p14="http://schemas.microsoft.com/office/powerpoint/2010/main" val="39052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C8AE-5733-2142-83A5-90DE2406B803}"/>
              </a:ext>
            </a:extLst>
          </p:cNvPr>
          <p:cNvSpPr>
            <a:spLocks noGrp="1"/>
          </p:cNvSpPr>
          <p:nvPr>
            <p:ph type="title"/>
          </p:nvPr>
        </p:nvSpPr>
        <p:spPr/>
        <p:txBody>
          <a:bodyPr>
            <a:normAutofit/>
          </a:bodyPr>
          <a:lstStyle/>
          <a:p>
            <a:r>
              <a:rPr lang="en-US" dirty="0"/>
              <a:t>Theoretical limitations in recognizing CFLs (Finite precision and weights)</a:t>
            </a:r>
          </a:p>
        </p:txBody>
      </p:sp>
      <p:sp>
        <p:nvSpPr>
          <p:cNvPr id="3" name="Content Placeholder 2">
            <a:extLst>
              <a:ext uri="{FF2B5EF4-FFF2-40B4-BE49-F238E27FC236}">
                <a16:creationId xmlns:a16="http://schemas.microsoft.com/office/drawing/2014/main" id="{DCED4EAF-F961-FC40-8E8C-EE44AD661ECC}"/>
              </a:ext>
            </a:extLst>
          </p:cNvPr>
          <p:cNvSpPr>
            <a:spLocks noGrp="1"/>
          </p:cNvSpPr>
          <p:nvPr>
            <p:ph idx="1"/>
          </p:nvPr>
        </p:nvSpPr>
        <p:spPr/>
        <p:txBody>
          <a:bodyPr>
            <a:normAutofit lnSpcReduction="10000"/>
          </a:bodyPr>
          <a:lstStyle/>
          <a:p>
            <a:r>
              <a:rPr lang="en-US" dirty="0"/>
              <a:t>Multi-layer perceptron</a:t>
            </a:r>
          </a:p>
          <a:p>
            <a:r>
              <a:rPr lang="en-US" dirty="0"/>
              <a:t>Convolution neural networks (Resnet..)</a:t>
            </a:r>
          </a:p>
          <a:p>
            <a:r>
              <a:rPr lang="en-US" dirty="0"/>
              <a:t>Recurrent neural networks (LSTM, GRU)</a:t>
            </a:r>
          </a:p>
          <a:p>
            <a:r>
              <a:rPr lang="en-US" dirty="0"/>
              <a:t>Recurrent neural networks with memory (NTM, Stack-RNN)</a:t>
            </a:r>
          </a:p>
          <a:p>
            <a:r>
              <a:rPr lang="en-US" dirty="0"/>
              <a:t>Transformers (BERT)</a:t>
            </a:r>
          </a:p>
          <a:p>
            <a:r>
              <a:rPr lang="en-US" dirty="0"/>
              <a:t>Autoregressive models (GPT-3)</a:t>
            </a:r>
          </a:p>
          <a:p>
            <a:endParaRPr lang="en-US" dirty="0"/>
          </a:p>
          <a:p>
            <a:endParaRPr lang="en-US" dirty="0"/>
          </a:p>
          <a:p>
            <a:r>
              <a:rPr lang="en-US" dirty="0"/>
              <a:t>Tensor RNNs with memory (NSPDA, NNPDA)</a:t>
            </a:r>
          </a:p>
        </p:txBody>
      </p:sp>
      <p:sp>
        <p:nvSpPr>
          <p:cNvPr id="4" name="Slide Number Placeholder 3">
            <a:extLst>
              <a:ext uri="{FF2B5EF4-FFF2-40B4-BE49-F238E27FC236}">
                <a16:creationId xmlns:a16="http://schemas.microsoft.com/office/drawing/2014/main" id="{634FB208-C7B3-E14E-B7E4-74F458F432C6}"/>
              </a:ext>
            </a:extLst>
          </p:cNvPr>
          <p:cNvSpPr>
            <a:spLocks noGrp="1"/>
          </p:cNvSpPr>
          <p:nvPr>
            <p:ph type="sldNum" sz="quarter" idx="12"/>
          </p:nvPr>
        </p:nvSpPr>
        <p:spPr/>
        <p:txBody>
          <a:bodyPr/>
          <a:lstStyle/>
          <a:p>
            <a:fld id="{6D22F896-40B5-4ADD-8801-0D06FADFA095}" type="slidenum">
              <a:rPr lang="en-US" smtClean="0"/>
              <a:t>19</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055C10-3A3F-7146-9CFB-BEA6A0173F76}"/>
                  </a:ext>
                </a:extLst>
              </p14:cNvPr>
              <p14:cNvContentPartPr/>
              <p14:nvPr/>
            </p14:nvContentPartPr>
            <p14:xfrm>
              <a:off x="4196400" y="2313600"/>
              <a:ext cx="360" cy="360"/>
            </p14:xfrm>
          </p:contentPart>
        </mc:Choice>
        <mc:Fallback xmlns="">
          <p:pic>
            <p:nvPicPr>
              <p:cNvPr id="6" name="Ink 5">
                <a:extLst>
                  <a:ext uri="{FF2B5EF4-FFF2-40B4-BE49-F238E27FC236}">
                    <a16:creationId xmlns:a16="http://schemas.microsoft.com/office/drawing/2014/main" id="{B2055C10-3A3F-7146-9CFB-BEA6A0173F76}"/>
                  </a:ext>
                </a:extLst>
              </p:cNvPr>
              <p:cNvPicPr/>
              <p:nvPr/>
            </p:nvPicPr>
            <p:blipFill>
              <a:blip r:embed="rId4"/>
              <a:stretch>
                <a:fillRect/>
              </a:stretch>
            </p:blipFill>
            <p:spPr>
              <a:xfrm>
                <a:off x="4187400" y="2304960"/>
                <a:ext cx="18000" cy="18000"/>
              </a:xfrm>
              <a:prstGeom prst="rect">
                <a:avLst/>
              </a:prstGeom>
            </p:spPr>
          </p:pic>
        </mc:Fallback>
      </mc:AlternateContent>
      <p:grpSp>
        <p:nvGrpSpPr>
          <p:cNvPr id="9" name="Group 8">
            <a:extLst>
              <a:ext uri="{FF2B5EF4-FFF2-40B4-BE49-F238E27FC236}">
                <a16:creationId xmlns:a16="http://schemas.microsoft.com/office/drawing/2014/main" id="{B1347EF1-BA97-A24B-BD9C-AD156C0BE002}"/>
              </a:ext>
            </a:extLst>
          </p:cNvPr>
          <p:cNvGrpSpPr/>
          <p:nvPr/>
        </p:nvGrpSpPr>
        <p:grpSpPr>
          <a:xfrm>
            <a:off x="3823440" y="2619960"/>
            <a:ext cx="360" cy="360"/>
            <a:chOff x="3823440" y="2619960"/>
            <a:chExt cx="360" cy="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857388-2264-1945-A060-9EF40FD5958A}"/>
                    </a:ext>
                  </a:extLst>
                </p14:cNvPr>
                <p14:cNvContentPartPr/>
                <p14:nvPr/>
              </p14:nvContentPartPr>
              <p14:xfrm>
                <a:off x="3823440" y="2619960"/>
                <a:ext cx="360" cy="360"/>
              </p14:xfrm>
            </p:contentPart>
          </mc:Choice>
          <mc:Fallback xmlns="">
            <p:pic>
              <p:nvPicPr>
                <p:cNvPr id="7" name="Ink 6">
                  <a:extLst>
                    <a:ext uri="{FF2B5EF4-FFF2-40B4-BE49-F238E27FC236}">
                      <a16:creationId xmlns:a16="http://schemas.microsoft.com/office/drawing/2014/main" id="{D8857388-2264-1945-A060-9EF40FD5958A}"/>
                    </a:ext>
                  </a:extLst>
                </p:cNvPr>
                <p:cNvPicPr/>
                <p:nvPr/>
              </p:nvPicPr>
              <p:blipFill>
                <a:blip r:embed="rId4"/>
                <a:stretch>
                  <a:fillRect/>
                </a:stretch>
              </p:blipFill>
              <p:spPr>
                <a:xfrm>
                  <a:off x="3814440" y="261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C2452CD-C8A2-BB44-AF24-4CEEDEF9C914}"/>
                    </a:ext>
                  </a:extLst>
                </p14:cNvPr>
                <p14:cNvContentPartPr/>
                <p14:nvPr/>
              </p14:nvContentPartPr>
              <p14:xfrm>
                <a:off x="3823440" y="2619960"/>
                <a:ext cx="360" cy="360"/>
              </p14:xfrm>
            </p:contentPart>
          </mc:Choice>
          <mc:Fallback xmlns="">
            <p:pic>
              <p:nvPicPr>
                <p:cNvPr id="8" name="Ink 7">
                  <a:extLst>
                    <a:ext uri="{FF2B5EF4-FFF2-40B4-BE49-F238E27FC236}">
                      <a16:creationId xmlns:a16="http://schemas.microsoft.com/office/drawing/2014/main" id="{8C2452CD-C8A2-BB44-AF24-4CEEDEF9C914}"/>
                    </a:ext>
                  </a:extLst>
                </p:cNvPr>
                <p:cNvPicPr/>
                <p:nvPr/>
              </p:nvPicPr>
              <p:blipFill>
                <a:blip r:embed="rId4"/>
                <a:stretch>
                  <a:fillRect/>
                </a:stretch>
              </p:blipFill>
              <p:spPr>
                <a:xfrm>
                  <a:off x="3814440" y="2610960"/>
                  <a:ext cx="18000" cy="18000"/>
                </a:xfrm>
                <a:prstGeom prst="rect">
                  <a:avLst/>
                </a:prstGeom>
              </p:spPr>
            </p:pic>
          </mc:Fallback>
        </mc:AlternateContent>
      </p:grpSp>
      <p:sp>
        <p:nvSpPr>
          <p:cNvPr id="12" name="TextBox 11">
            <a:extLst>
              <a:ext uri="{FF2B5EF4-FFF2-40B4-BE49-F238E27FC236}">
                <a16:creationId xmlns:a16="http://schemas.microsoft.com/office/drawing/2014/main" id="{16CDAD97-901E-F145-A807-96DAD28A0F75}"/>
              </a:ext>
            </a:extLst>
          </p:cNvPr>
          <p:cNvSpPr txBox="1"/>
          <p:nvPr/>
        </p:nvSpPr>
        <p:spPr>
          <a:xfrm>
            <a:off x="883920" y="1818133"/>
            <a:ext cx="8290560" cy="2874265"/>
          </a:xfrm>
          <a:prstGeom prst="rect">
            <a:avLst/>
          </a:prstGeom>
          <a:noFill/>
          <a:ln w="3810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5D97644F-061A-9341-93D6-ED92A06A86F3}"/>
              </a:ext>
            </a:extLst>
          </p:cNvPr>
          <p:cNvSpPr txBox="1"/>
          <p:nvPr/>
        </p:nvSpPr>
        <p:spPr>
          <a:xfrm>
            <a:off x="883920" y="5315670"/>
            <a:ext cx="8290560" cy="832125"/>
          </a:xfrm>
          <a:prstGeom prst="rect">
            <a:avLst/>
          </a:prstGeom>
          <a:noFill/>
          <a:ln w="38100">
            <a:solidFill>
              <a:srgbClr val="00B050"/>
            </a:solidFill>
          </a:ln>
        </p:spPr>
        <p:txBody>
          <a:bodyPr wrap="square" rtlCol="0">
            <a:spAutoFit/>
          </a:bodyPr>
          <a:lstStyle/>
          <a:p>
            <a:endParaRPr lang="en-US" dirty="0"/>
          </a:p>
        </p:txBody>
      </p:sp>
      <p:pic>
        <p:nvPicPr>
          <p:cNvPr id="17" name="Picture 16">
            <a:extLst>
              <a:ext uri="{FF2B5EF4-FFF2-40B4-BE49-F238E27FC236}">
                <a16:creationId xmlns:a16="http://schemas.microsoft.com/office/drawing/2014/main" id="{A5D9732C-D86C-D448-A8B7-AD976ADD4203}"/>
              </a:ext>
            </a:extLst>
          </p:cNvPr>
          <p:cNvPicPr>
            <a:picLocks noChangeAspect="1"/>
          </p:cNvPicPr>
          <p:nvPr/>
        </p:nvPicPr>
        <p:blipFill>
          <a:blip r:embed="rId7"/>
          <a:stretch>
            <a:fillRect/>
          </a:stretch>
        </p:blipFill>
        <p:spPr>
          <a:xfrm>
            <a:off x="9714993" y="4875784"/>
            <a:ext cx="1407159" cy="1407159"/>
          </a:xfrm>
          <a:prstGeom prst="rect">
            <a:avLst/>
          </a:prstGeom>
        </p:spPr>
      </p:pic>
      <p:cxnSp>
        <p:nvCxnSpPr>
          <p:cNvPr id="19" name="Straight Arrow Connector 18">
            <a:extLst>
              <a:ext uri="{FF2B5EF4-FFF2-40B4-BE49-F238E27FC236}">
                <a16:creationId xmlns:a16="http://schemas.microsoft.com/office/drawing/2014/main" id="{3E303B8E-5D6B-A249-9D8B-9E2A6EC5731B}"/>
              </a:ext>
            </a:extLst>
          </p:cNvPr>
          <p:cNvCxnSpPr>
            <a:stCxn id="17" idx="1"/>
            <a:endCxn id="13" idx="3"/>
          </p:cNvCxnSpPr>
          <p:nvPr/>
        </p:nvCxnSpPr>
        <p:spPr>
          <a:xfrm flipH="1">
            <a:off x="9174480" y="5579364"/>
            <a:ext cx="540513" cy="152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02F9A69-B3CF-564F-B292-726CD1062834}"/>
              </a:ext>
            </a:extLst>
          </p:cNvPr>
          <p:cNvPicPr>
            <a:picLocks noChangeAspect="1"/>
          </p:cNvPicPr>
          <p:nvPr/>
        </p:nvPicPr>
        <p:blipFill>
          <a:blip r:embed="rId8"/>
          <a:stretch>
            <a:fillRect/>
          </a:stretch>
        </p:blipFill>
        <p:spPr>
          <a:xfrm>
            <a:off x="9872980" y="2313600"/>
            <a:ext cx="1135497" cy="1115400"/>
          </a:xfrm>
          <a:prstGeom prst="rect">
            <a:avLst/>
          </a:prstGeom>
        </p:spPr>
      </p:pic>
    </p:spTree>
    <p:extLst>
      <p:ext uri="{BB962C8B-B14F-4D97-AF65-F5344CB8AC3E}">
        <p14:creationId xmlns:p14="http://schemas.microsoft.com/office/powerpoint/2010/main" val="28840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BAF9-229B-5C4A-B47A-1C8CDF231849}"/>
              </a:ext>
            </a:extLst>
          </p:cNvPr>
          <p:cNvSpPr>
            <a:spLocks noGrp="1"/>
          </p:cNvSpPr>
          <p:nvPr>
            <p:ph type="title"/>
          </p:nvPr>
        </p:nvSpPr>
        <p:spPr/>
        <p:txBody>
          <a:bodyPr/>
          <a:lstStyle/>
          <a:p>
            <a:r>
              <a:rPr lang="en-US" dirty="0"/>
              <a:t>What are Tensors?</a:t>
            </a:r>
          </a:p>
        </p:txBody>
      </p:sp>
      <p:sp>
        <p:nvSpPr>
          <p:cNvPr id="4" name="Slide Number Placeholder 3">
            <a:extLst>
              <a:ext uri="{FF2B5EF4-FFF2-40B4-BE49-F238E27FC236}">
                <a16:creationId xmlns:a16="http://schemas.microsoft.com/office/drawing/2014/main" id="{B311C673-1FD6-D649-BE80-6E2AC99C8E02}"/>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6" name="Rectangle 5">
            <a:extLst>
              <a:ext uri="{FF2B5EF4-FFF2-40B4-BE49-F238E27FC236}">
                <a16:creationId xmlns:a16="http://schemas.microsoft.com/office/drawing/2014/main" id="{B38831CB-0B83-A84F-B65D-F0E8CA27EE81}"/>
              </a:ext>
            </a:extLst>
          </p:cNvPr>
          <p:cNvSpPr/>
          <p:nvPr/>
        </p:nvSpPr>
        <p:spPr>
          <a:xfrm>
            <a:off x="1661160" y="2788920"/>
            <a:ext cx="2164080" cy="1783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FA13B0C8-FF5B-1947-B4FC-E210D832C8F8}"/>
              </a:ext>
            </a:extLst>
          </p:cNvPr>
          <p:cNvSpPr/>
          <p:nvPr/>
        </p:nvSpPr>
        <p:spPr>
          <a:xfrm>
            <a:off x="7269480" y="2788920"/>
            <a:ext cx="2164080" cy="17830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5F1E11-E3CD-F045-A815-42EFDC4C5929}"/>
                  </a:ext>
                </a:extLst>
              </p:cNvPr>
              <p:cNvSpPr txBox="1"/>
              <p:nvPr/>
            </p:nvSpPr>
            <p:spPr>
              <a:xfrm>
                <a:off x="1661160" y="4997830"/>
                <a:ext cx="166116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9" name="TextBox 8">
                <a:extLst>
                  <a:ext uri="{FF2B5EF4-FFF2-40B4-BE49-F238E27FC236}">
                    <a16:creationId xmlns:a16="http://schemas.microsoft.com/office/drawing/2014/main" id="{3F5F1E11-E3CD-F045-A815-42EFDC4C5929}"/>
                  </a:ext>
                </a:extLst>
              </p:cNvPr>
              <p:cNvSpPr txBox="1">
                <a:spLocks noRot="1" noChangeAspect="1" noMove="1" noResize="1" noEditPoints="1" noAdjustHandles="1" noChangeArrowheads="1" noChangeShapeType="1" noTextEdit="1"/>
              </p:cNvSpPr>
              <p:nvPr/>
            </p:nvSpPr>
            <p:spPr>
              <a:xfrm>
                <a:off x="1661160" y="4997830"/>
                <a:ext cx="1661160" cy="374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F55CDE-8529-864C-90E4-339418ECD58C}"/>
                  </a:ext>
                </a:extLst>
              </p:cNvPr>
              <p:cNvSpPr txBox="1"/>
              <p:nvPr/>
            </p:nvSpPr>
            <p:spPr>
              <a:xfrm>
                <a:off x="7269480" y="4997830"/>
                <a:ext cx="1991106"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T</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10" name="TextBox 9">
                <a:extLst>
                  <a:ext uri="{FF2B5EF4-FFF2-40B4-BE49-F238E27FC236}">
                    <a16:creationId xmlns:a16="http://schemas.microsoft.com/office/drawing/2014/main" id="{70F55CDE-8529-864C-90E4-339418ECD58C}"/>
                  </a:ext>
                </a:extLst>
              </p:cNvPr>
              <p:cNvSpPr txBox="1">
                <a:spLocks noRot="1" noChangeAspect="1" noMove="1" noResize="1" noEditPoints="1" noAdjustHandles="1" noChangeArrowheads="1" noChangeShapeType="1" noTextEdit="1"/>
              </p:cNvSpPr>
              <p:nvPr/>
            </p:nvSpPr>
            <p:spPr>
              <a:xfrm>
                <a:off x="7269480" y="4997830"/>
                <a:ext cx="1991106" cy="37427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25AB369-6001-CF4F-8B58-F0102AB3C0B4}"/>
              </a:ext>
            </a:extLst>
          </p:cNvPr>
          <p:cNvSpPr txBox="1"/>
          <p:nvPr/>
        </p:nvSpPr>
        <p:spPr>
          <a:xfrm>
            <a:off x="2407920" y="3495794"/>
            <a:ext cx="594360" cy="369332"/>
          </a:xfrm>
          <a:prstGeom prst="rect">
            <a:avLst/>
          </a:prstGeom>
          <a:noFill/>
        </p:spPr>
        <p:txBody>
          <a:bodyPr wrap="square" rtlCol="0">
            <a:spAutoFit/>
          </a:bodyPr>
          <a:lstStyle/>
          <a:p>
            <a:r>
              <a:rPr lang="en-US" dirty="0"/>
              <a:t>M</a:t>
            </a:r>
          </a:p>
        </p:txBody>
      </p:sp>
      <p:sp>
        <p:nvSpPr>
          <p:cNvPr id="12" name="TextBox 11">
            <a:extLst>
              <a:ext uri="{FF2B5EF4-FFF2-40B4-BE49-F238E27FC236}">
                <a16:creationId xmlns:a16="http://schemas.microsoft.com/office/drawing/2014/main" id="{423D0C53-76F5-1B4B-8BA2-6C92AB39714A}"/>
              </a:ext>
            </a:extLst>
          </p:cNvPr>
          <p:cNvSpPr txBox="1"/>
          <p:nvPr/>
        </p:nvSpPr>
        <p:spPr>
          <a:xfrm>
            <a:off x="7901940" y="3680460"/>
            <a:ext cx="594360" cy="369332"/>
          </a:xfrm>
          <a:prstGeom prst="rect">
            <a:avLst/>
          </a:prstGeom>
          <a:noFill/>
        </p:spPr>
        <p:txBody>
          <a:bodyPr wrap="square" rtlCol="0">
            <a:spAutoFit/>
          </a:bodyPr>
          <a:lstStyle/>
          <a:p>
            <a:r>
              <a:rPr lang="en-US" dirty="0"/>
              <a:t>T</a:t>
            </a:r>
          </a:p>
        </p:txBody>
      </p:sp>
      <p:sp>
        <p:nvSpPr>
          <p:cNvPr id="13" name="TextBox 12">
            <a:extLst>
              <a:ext uri="{FF2B5EF4-FFF2-40B4-BE49-F238E27FC236}">
                <a16:creationId xmlns:a16="http://schemas.microsoft.com/office/drawing/2014/main" id="{3BD67242-EBC5-8C4F-9B0F-F88AD429AAE2}"/>
              </a:ext>
            </a:extLst>
          </p:cNvPr>
          <p:cNvSpPr txBox="1"/>
          <p:nvPr/>
        </p:nvSpPr>
        <p:spPr>
          <a:xfrm>
            <a:off x="1235964" y="3680460"/>
            <a:ext cx="594360" cy="369332"/>
          </a:xfrm>
          <a:prstGeom prst="rect">
            <a:avLst/>
          </a:prstGeom>
          <a:noFill/>
        </p:spPr>
        <p:txBody>
          <a:bodyPr wrap="square" rtlCol="0">
            <a:spAutoFit/>
          </a:bodyPr>
          <a:lstStyle/>
          <a:p>
            <a:r>
              <a:rPr lang="en-US" dirty="0"/>
              <a:t>d1</a:t>
            </a:r>
          </a:p>
        </p:txBody>
      </p:sp>
      <p:sp>
        <p:nvSpPr>
          <p:cNvPr id="14" name="TextBox 13">
            <a:extLst>
              <a:ext uri="{FF2B5EF4-FFF2-40B4-BE49-F238E27FC236}">
                <a16:creationId xmlns:a16="http://schemas.microsoft.com/office/drawing/2014/main" id="{693C72DF-C5D4-7542-A527-56B1C988DBBF}"/>
              </a:ext>
            </a:extLst>
          </p:cNvPr>
          <p:cNvSpPr txBox="1"/>
          <p:nvPr/>
        </p:nvSpPr>
        <p:spPr>
          <a:xfrm>
            <a:off x="2293620" y="4596646"/>
            <a:ext cx="594360" cy="369332"/>
          </a:xfrm>
          <a:prstGeom prst="rect">
            <a:avLst/>
          </a:prstGeom>
          <a:noFill/>
        </p:spPr>
        <p:txBody>
          <a:bodyPr wrap="square" rtlCol="0">
            <a:spAutoFit/>
          </a:bodyPr>
          <a:lstStyle/>
          <a:p>
            <a:r>
              <a:rPr lang="en-US" dirty="0"/>
              <a:t>d2</a:t>
            </a:r>
          </a:p>
        </p:txBody>
      </p:sp>
      <p:sp>
        <p:nvSpPr>
          <p:cNvPr id="16" name="TextBox 15">
            <a:extLst>
              <a:ext uri="{FF2B5EF4-FFF2-40B4-BE49-F238E27FC236}">
                <a16:creationId xmlns:a16="http://schemas.microsoft.com/office/drawing/2014/main" id="{23983A7F-BD1E-E243-A60F-391BB42070DD}"/>
              </a:ext>
            </a:extLst>
          </p:cNvPr>
          <p:cNvSpPr txBox="1"/>
          <p:nvPr/>
        </p:nvSpPr>
        <p:spPr>
          <a:xfrm>
            <a:off x="7940040" y="4596646"/>
            <a:ext cx="594360" cy="369332"/>
          </a:xfrm>
          <a:prstGeom prst="rect">
            <a:avLst/>
          </a:prstGeom>
          <a:noFill/>
        </p:spPr>
        <p:txBody>
          <a:bodyPr wrap="square" rtlCol="0">
            <a:spAutoFit/>
          </a:bodyPr>
          <a:lstStyle/>
          <a:p>
            <a:r>
              <a:rPr lang="en-US" dirty="0"/>
              <a:t>d2</a:t>
            </a:r>
          </a:p>
        </p:txBody>
      </p:sp>
      <p:sp>
        <p:nvSpPr>
          <p:cNvPr id="17" name="TextBox 16">
            <a:extLst>
              <a:ext uri="{FF2B5EF4-FFF2-40B4-BE49-F238E27FC236}">
                <a16:creationId xmlns:a16="http://schemas.microsoft.com/office/drawing/2014/main" id="{1C218E1F-031E-C64F-ABC6-780833B6FD9D}"/>
              </a:ext>
            </a:extLst>
          </p:cNvPr>
          <p:cNvSpPr txBox="1"/>
          <p:nvPr/>
        </p:nvSpPr>
        <p:spPr>
          <a:xfrm>
            <a:off x="6848094" y="3832860"/>
            <a:ext cx="594360" cy="369332"/>
          </a:xfrm>
          <a:prstGeom prst="rect">
            <a:avLst/>
          </a:prstGeom>
          <a:noFill/>
        </p:spPr>
        <p:txBody>
          <a:bodyPr wrap="square" rtlCol="0">
            <a:spAutoFit/>
          </a:bodyPr>
          <a:lstStyle/>
          <a:p>
            <a:r>
              <a:rPr lang="en-US" dirty="0"/>
              <a:t>d1</a:t>
            </a:r>
          </a:p>
        </p:txBody>
      </p:sp>
      <p:sp>
        <p:nvSpPr>
          <p:cNvPr id="18" name="TextBox 17">
            <a:extLst>
              <a:ext uri="{FF2B5EF4-FFF2-40B4-BE49-F238E27FC236}">
                <a16:creationId xmlns:a16="http://schemas.microsoft.com/office/drawing/2014/main" id="{C8BEE9DD-65EA-E043-90B7-F50A1FD20E86}"/>
              </a:ext>
            </a:extLst>
          </p:cNvPr>
          <p:cNvSpPr txBox="1"/>
          <p:nvPr/>
        </p:nvSpPr>
        <p:spPr>
          <a:xfrm>
            <a:off x="9260586" y="4202192"/>
            <a:ext cx="594360" cy="369332"/>
          </a:xfrm>
          <a:prstGeom prst="rect">
            <a:avLst/>
          </a:prstGeom>
          <a:noFill/>
        </p:spPr>
        <p:txBody>
          <a:bodyPr wrap="square" rtlCol="0">
            <a:spAutoFit/>
          </a:bodyPr>
          <a:lstStyle/>
          <a:p>
            <a:r>
              <a:rPr lang="en-US" dirty="0"/>
              <a:t>d3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81C8C4-5F9B-384F-B822-B3640E5FC664}"/>
                  </a:ext>
                </a:extLst>
              </p:cNvPr>
              <p:cNvSpPr txBox="1"/>
              <p:nvPr/>
            </p:nvSpPr>
            <p:spPr>
              <a:xfrm>
                <a:off x="1550670" y="5372100"/>
                <a:ext cx="354330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Μ</m:t>
                          </m:r>
                        </m:e>
                        <m:sub>
                          <m:r>
                            <a:rPr lang="en-US" b="0" i="1" smtClean="0">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oMath>
                  </m:oMathPara>
                </a14:m>
                <a:endParaRPr lang="en-US" dirty="0"/>
              </a:p>
            </p:txBody>
          </p:sp>
        </mc:Choice>
        <mc:Fallback xmlns="">
          <p:sp>
            <p:nvSpPr>
              <p:cNvPr id="19" name="TextBox 18">
                <a:extLst>
                  <a:ext uri="{FF2B5EF4-FFF2-40B4-BE49-F238E27FC236}">
                    <a16:creationId xmlns:a16="http://schemas.microsoft.com/office/drawing/2014/main" id="{6881C8C4-5F9B-384F-B822-B3640E5FC664}"/>
                  </a:ext>
                </a:extLst>
              </p:cNvPr>
              <p:cNvSpPr txBox="1">
                <a:spLocks noRot="1" noChangeAspect="1" noMove="1" noResize="1" noEditPoints="1" noAdjustHandles="1" noChangeArrowheads="1" noChangeShapeType="1" noTextEdit="1"/>
              </p:cNvSpPr>
              <p:nvPr/>
            </p:nvSpPr>
            <p:spPr>
              <a:xfrm>
                <a:off x="1550670" y="5372100"/>
                <a:ext cx="3543300" cy="391646"/>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0CA07E-B82D-FF47-8B68-469A0B0EBA50}"/>
                  </a:ext>
                </a:extLst>
              </p:cNvPr>
              <p:cNvSpPr txBox="1"/>
              <p:nvPr/>
            </p:nvSpPr>
            <p:spPr>
              <a:xfrm>
                <a:off x="6762750" y="5391808"/>
                <a:ext cx="424053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𝑖𝑗𝑘</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3</m:t>
                          </m:r>
                        </m:e>
                      </m:d>
                    </m:oMath>
                  </m:oMathPara>
                </a14:m>
                <a:endParaRPr lang="en-US" dirty="0"/>
              </a:p>
            </p:txBody>
          </p:sp>
        </mc:Choice>
        <mc:Fallback xmlns="">
          <p:sp>
            <p:nvSpPr>
              <p:cNvPr id="20" name="TextBox 19">
                <a:extLst>
                  <a:ext uri="{FF2B5EF4-FFF2-40B4-BE49-F238E27FC236}">
                    <a16:creationId xmlns:a16="http://schemas.microsoft.com/office/drawing/2014/main" id="{A80CA07E-B82D-FF47-8B68-469A0B0EBA50}"/>
                  </a:ext>
                </a:extLst>
              </p:cNvPr>
              <p:cNvSpPr txBox="1">
                <a:spLocks noRot="1" noChangeAspect="1" noMove="1" noResize="1" noEditPoints="1" noAdjustHandles="1" noChangeArrowheads="1" noChangeShapeType="1" noTextEdit="1"/>
              </p:cNvSpPr>
              <p:nvPr/>
            </p:nvSpPr>
            <p:spPr>
              <a:xfrm>
                <a:off x="6762750" y="5391808"/>
                <a:ext cx="4240530" cy="391646"/>
              </a:xfrm>
              <a:prstGeom prst="rect">
                <a:avLst/>
              </a:prstGeom>
              <a:blipFill>
                <a:blip r:embed="rId6"/>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1200613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D570-412E-2744-8D4D-ADF2B69596DB}"/>
              </a:ext>
            </a:extLst>
          </p:cNvPr>
          <p:cNvSpPr>
            <a:spLocks noGrp="1"/>
          </p:cNvSpPr>
          <p:nvPr>
            <p:ph type="title"/>
          </p:nvPr>
        </p:nvSpPr>
        <p:spPr/>
        <p:txBody>
          <a:bodyPr/>
          <a:lstStyle/>
          <a:p>
            <a:r>
              <a:rPr lang="en-US" dirty="0"/>
              <a:t>Differentiable stack is equivalent to discrete stack</a:t>
            </a:r>
          </a:p>
        </p:txBody>
      </p:sp>
      <p:sp>
        <p:nvSpPr>
          <p:cNvPr id="4" name="Slide Number Placeholder 3">
            <a:extLst>
              <a:ext uri="{FF2B5EF4-FFF2-40B4-BE49-F238E27FC236}">
                <a16:creationId xmlns:a16="http://schemas.microsoft.com/office/drawing/2014/main" id="{5F594D4A-1760-8E4B-B41F-C7728FB70483}"/>
              </a:ext>
            </a:extLst>
          </p:cNvPr>
          <p:cNvSpPr>
            <a:spLocks noGrp="1"/>
          </p:cNvSpPr>
          <p:nvPr>
            <p:ph type="sldNum" sz="quarter" idx="12"/>
          </p:nvPr>
        </p:nvSpPr>
        <p:spPr>
          <a:xfrm>
            <a:off x="11341608" y="6281928"/>
            <a:ext cx="640080" cy="365125"/>
          </a:xfrm>
        </p:spPr>
        <p:txBody>
          <a:bodyPr/>
          <a:lstStyle/>
          <a:p>
            <a:fld id="{6D22F896-40B5-4ADD-8801-0D06FADFA095}" type="slidenum">
              <a:rPr lang="en-US" smtClean="0"/>
              <a:t>20</a:t>
            </a:fld>
            <a:endParaRPr lang="en-US" dirty="0"/>
          </a:p>
        </p:txBody>
      </p:sp>
      <p:sp>
        <p:nvSpPr>
          <p:cNvPr id="5" name="Rectangle 4">
            <a:extLst>
              <a:ext uri="{FF2B5EF4-FFF2-40B4-BE49-F238E27FC236}">
                <a16:creationId xmlns:a16="http://schemas.microsoft.com/office/drawing/2014/main" id="{299D8E3A-63EC-4E42-860B-1EB2699EE3E1}"/>
              </a:ext>
            </a:extLst>
          </p:cNvPr>
          <p:cNvSpPr/>
          <p:nvPr/>
        </p:nvSpPr>
        <p:spPr>
          <a:xfrm>
            <a:off x="4511040" y="3032760"/>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6E6AD8-7523-CF4F-A9B0-427D3C041F5F}"/>
              </a:ext>
            </a:extLst>
          </p:cNvPr>
          <p:cNvSpPr/>
          <p:nvPr/>
        </p:nvSpPr>
        <p:spPr>
          <a:xfrm>
            <a:off x="4511040" y="3750564"/>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22EEA8-2E48-8649-91EE-62D6EC122A0B}"/>
              </a:ext>
            </a:extLst>
          </p:cNvPr>
          <p:cNvSpPr/>
          <p:nvPr/>
        </p:nvSpPr>
        <p:spPr>
          <a:xfrm>
            <a:off x="4511040" y="4433316"/>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82D8F7-170D-9148-A916-38F0844E0C37}"/>
              </a:ext>
            </a:extLst>
          </p:cNvPr>
          <p:cNvSpPr/>
          <p:nvPr/>
        </p:nvSpPr>
        <p:spPr>
          <a:xfrm>
            <a:off x="4511040" y="5116068"/>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A722FE-B2A5-134C-970F-597A6A312F77}"/>
              </a:ext>
            </a:extLst>
          </p:cNvPr>
          <p:cNvSpPr/>
          <p:nvPr/>
        </p:nvSpPr>
        <p:spPr>
          <a:xfrm>
            <a:off x="6367272" y="2743200"/>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2457F2-C02C-D948-B6D5-F41373FA28F3}"/>
              </a:ext>
            </a:extLst>
          </p:cNvPr>
          <p:cNvSpPr/>
          <p:nvPr/>
        </p:nvSpPr>
        <p:spPr>
          <a:xfrm>
            <a:off x="2941320" y="2392680"/>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Down Arrow 10">
            <a:extLst>
              <a:ext uri="{FF2B5EF4-FFF2-40B4-BE49-F238E27FC236}">
                <a16:creationId xmlns:a16="http://schemas.microsoft.com/office/drawing/2014/main" id="{1374DE13-8077-C04E-8A5B-197596ED2414}"/>
              </a:ext>
            </a:extLst>
          </p:cNvPr>
          <p:cNvSpPr/>
          <p:nvPr/>
        </p:nvSpPr>
        <p:spPr>
          <a:xfrm>
            <a:off x="1539240" y="2258568"/>
            <a:ext cx="1402080" cy="652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a:extLst>
              <a:ext uri="{FF2B5EF4-FFF2-40B4-BE49-F238E27FC236}">
                <a16:creationId xmlns:a16="http://schemas.microsoft.com/office/drawing/2014/main" id="{D7407D24-D9FA-D341-BFF0-00A1979AE542}"/>
              </a:ext>
            </a:extLst>
          </p:cNvPr>
          <p:cNvSpPr/>
          <p:nvPr/>
        </p:nvSpPr>
        <p:spPr>
          <a:xfrm>
            <a:off x="5004816" y="2221992"/>
            <a:ext cx="1402080" cy="652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1155827-1481-FA4A-A47F-4C2DAEAFF50E}"/>
              </a:ext>
            </a:extLst>
          </p:cNvPr>
          <p:cNvSpPr txBox="1"/>
          <p:nvPr/>
        </p:nvSpPr>
        <p:spPr>
          <a:xfrm>
            <a:off x="7976616" y="2848094"/>
            <a:ext cx="1362456" cy="369332"/>
          </a:xfrm>
          <a:prstGeom prst="rect">
            <a:avLst/>
          </a:prstGeom>
          <a:noFill/>
        </p:spPr>
        <p:txBody>
          <a:bodyPr wrap="square" rtlCol="0">
            <a:spAutoFit/>
          </a:bodyPr>
          <a:lstStyle/>
          <a:p>
            <a:r>
              <a:rPr lang="en-US" dirty="0"/>
              <a:t>Pop (-1)</a:t>
            </a:r>
          </a:p>
        </p:txBody>
      </p:sp>
      <p:sp>
        <p:nvSpPr>
          <p:cNvPr id="14" name="TextBox 13">
            <a:extLst>
              <a:ext uri="{FF2B5EF4-FFF2-40B4-BE49-F238E27FC236}">
                <a16:creationId xmlns:a16="http://schemas.microsoft.com/office/drawing/2014/main" id="{AEB0B556-C236-4B48-8DA9-95F05A837FE6}"/>
              </a:ext>
            </a:extLst>
          </p:cNvPr>
          <p:cNvSpPr txBox="1"/>
          <p:nvPr/>
        </p:nvSpPr>
        <p:spPr>
          <a:xfrm>
            <a:off x="1856232" y="2763226"/>
            <a:ext cx="1277112" cy="369332"/>
          </a:xfrm>
          <a:prstGeom prst="rect">
            <a:avLst/>
          </a:prstGeom>
          <a:noFill/>
        </p:spPr>
        <p:txBody>
          <a:bodyPr wrap="square" rtlCol="0">
            <a:spAutoFit/>
          </a:bodyPr>
          <a:lstStyle/>
          <a:p>
            <a:r>
              <a:rPr lang="en-US" dirty="0"/>
              <a:t>Push (1)</a:t>
            </a:r>
          </a:p>
        </p:txBody>
      </p:sp>
      <p:sp>
        <p:nvSpPr>
          <p:cNvPr id="15" name="TextBox 14">
            <a:extLst>
              <a:ext uri="{FF2B5EF4-FFF2-40B4-BE49-F238E27FC236}">
                <a16:creationId xmlns:a16="http://schemas.microsoft.com/office/drawing/2014/main" id="{869623E3-9A26-5D4F-865B-4CA2FF7718A9}"/>
              </a:ext>
            </a:extLst>
          </p:cNvPr>
          <p:cNvSpPr txBox="1"/>
          <p:nvPr/>
        </p:nvSpPr>
        <p:spPr>
          <a:xfrm>
            <a:off x="3843528" y="3132558"/>
            <a:ext cx="880872" cy="369332"/>
          </a:xfrm>
          <a:prstGeom prst="rect">
            <a:avLst/>
          </a:prstGeom>
          <a:noFill/>
        </p:spPr>
        <p:txBody>
          <a:bodyPr wrap="square" rtlCol="0">
            <a:spAutoFit/>
          </a:bodyPr>
          <a:lstStyle/>
          <a:p>
            <a:r>
              <a:rPr lang="en-US" dirty="0"/>
              <a:t>Top</a:t>
            </a:r>
          </a:p>
        </p:txBody>
      </p:sp>
      <p:sp>
        <p:nvSpPr>
          <p:cNvPr id="16" name="TextBox 15">
            <a:extLst>
              <a:ext uri="{FF2B5EF4-FFF2-40B4-BE49-F238E27FC236}">
                <a16:creationId xmlns:a16="http://schemas.microsoft.com/office/drawing/2014/main" id="{741D2AF7-FE56-4C43-9526-B9CB6614B945}"/>
              </a:ext>
            </a:extLst>
          </p:cNvPr>
          <p:cNvSpPr txBox="1"/>
          <p:nvPr/>
        </p:nvSpPr>
        <p:spPr>
          <a:xfrm>
            <a:off x="6126480" y="4433316"/>
            <a:ext cx="1362456" cy="369332"/>
          </a:xfrm>
          <a:prstGeom prst="rect">
            <a:avLst/>
          </a:prstGeom>
          <a:noFill/>
        </p:spPr>
        <p:txBody>
          <a:bodyPr wrap="square" rtlCol="0">
            <a:spAutoFit/>
          </a:bodyPr>
          <a:lstStyle/>
          <a:p>
            <a:r>
              <a:rPr lang="en-US" dirty="0"/>
              <a:t>No-op (0)</a:t>
            </a:r>
          </a:p>
        </p:txBody>
      </p:sp>
      <p:sp>
        <p:nvSpPr>
          <p:cNvPr id="17" name="TextBox 16">
            <a:extLst>
              <a:ext uri="{FF2B5EF4-FFF2-40B4-BE49-F238E27FC236}">
                <a16:creationId xmlns:a16="http://schemas.microsoft.com/office/drawing/2014/main" id="{B9B81DF9-EAD2-6449-94D3-540997585D58}"/>
              </a:ext>
            </a:extLst>
          </p:cNvPr>
          <p:cNvSpPr txBox="1"/>
          <p:nvPr/>
        </p:nvSpPr>
        <p:spPr>
          <a:xfrm>
            <a:off x="7725918" y="5791045"/>
            <a:ext cx="3226308" cy="369332"/>
          </a:xfrm>
          <a:prstGeom prst="rect">
            <a:avLst/>
          </a:prstGeom>
          <a:noFill/>
        </p:spPr>
        <p:txBody>
          <a:bodyPr wrap="square" rtlCol="0">
            <a:spAutoFit/>
          </a:bodyPr>
          <a:lstStyle/>
          <a:p>
            <a:r>
              <a:rPr lang="en-US" dirty="0"/>
              <a:t>Real stack = ideal stack</a:t>
            </a:r>
          </a:p>
        </p:txBody>
      </p:sp>
    </p:spTree>
    <p:extLst>
      <p:ext uri="{BB962C8B-B14F-4D97-AF65-F5344CB8AC3E}">
        <p14:creationId xmlns:p14="http://schemas.microsoft.com/office/powerpoint/2010/main" val="312847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1CB9-2744-4D4A-AE08-879716F11B62}"/>
              </a:ext>
            </a:extLst>
          </p:cNvPr>
          <p:cNvSpPr>
            <a:spLocks noGrp="1"/>
          </p:cNvSpPr>
          <p:nvPr>
            <p:ph type="title"/>
          </p:nvPr>
        </p:nvSpPr>
        <p:spPr/>
        <p:txBody>
          <a:bodyPr/>
          <a:lstStyle/>
          <a:p>
            <a:r>
              <a:rPr lang="en-US" dirty="0"/>
              <a:t>Definition for differentiable stack</a:t>
            </a:r>
          </a:p>
        </p:txBody>
      </p:sp>
      <p:pic>
        <p:nvPicPr>
          <p:cNvPr id="6" name="Content Placeholder 5">
            <a:extLst>
              <a:ext uri="{FF2B5EF4-FFF2-40B4-BE49-F238E27FC236}">
                <a16:creationId xmlns:a16="http://schemas.microsoft.com/office/drawing/2014/main" id="{B25FEB41-3295-AD48-9DAF-6F5033C3DF1A}"/>
              </a:ext>
            </a:extLst>
          </p:cNvPr>
          <p:cNvPicPr>
            <a:picLocks noGrp="1" noChangeAspect="1"/>
          </p:cNvPicPr>
          <p:nvPr>
            <p:ph idx="1"/>
          </p:nvPr>
        </p:nvPicPr>
        <p:blipFill>
          <a:blip r:embed="rId3"/>
          <a:stretch>
            <a:fillRect/>
          </a:stretch>
        </p:blipFill>
        <p:spPr>
          <a:xfrm>
            <a:off x="1069848" y="2170176"/>
            <a:ext cx="9619488" cy="2600390"/>
          </a:xfrm>
        </p:spPr>
      </p:pic>
      <p:sp>
        <p:nvSpPr>
          <p:cNvPr id="4" name="Slide Number Placeholder 3">
            <a:extLst>
              <a:ext uri="{FF2B5EF4-FFF2-40B4-BE49-F238E27FC236}">
                <a16:creationId xmlns:a16="http://schemas.microsoft.com/office/drawing/2014/main" id="{7DBB799F-FF03-4748-B4B8-3C528CD0CE29}"/>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9" name="TextBox 8">
            <a:extLst>
              <a:ext uri="{FF2B5EF4-FFF2-40B4-BE49-F238E27FC236}">
                <a16:creationId xmlns:a16="http://schemas.microsoft.com/office/drawing/2014/main" id="{C6D94785-542F-7C42-A3D6-0F8ED797A272}"/>
              </a:ext>
            </a:extLst>
          </p:cNvPr>
          <p:cNvSpPr txBox="1"/>
          <p:nvPr/>
        </p:nvSpPr>
        <p:spPr>
          <a:xfrm>
            <a:off x="1391412" y="5364480"/>
            <a:ext cx="9297924" cy="369332"/>
          </a:xfrm>
          <a:prstGeom prst="rect">
            <a:avLst/>
          </a:prstGeom>
          <a:noFill/>
          <a:ln w="38100">
            <a:solidFill>
              <a:srgbClr val="FF0000"/>
            </a:solidFill>
          </a:ln>
        </p:spPr>
        <p:txBody>
          <a:bodyPr wrap="square" rtlCol="0">
            <a:spAutoFit/>
          </a:bodyPr>
          <a:lstStyle/>
          <a:p>
            <a:r>
              <a:rPr lang="en-US" dirty="0"/>
              <a:t>Here we define, differentiable stack operator with approximate push, pop and no-op</a:t>
            </a:r>
          </a:p>
        </p:txBody>
      </p:sp>
      <p:sp>
        <p:nvSpPr>
          <p:cNvPr id="7" name="TextBox 6">
            <a:extLst>
              <a:ext uri="{FF2B5EF4-FFF2-40B4-BE49-F238E27FC236}">
                <a16:creationId xmlns:a16="http://schemas.microsoft.com/office/drawing/2014/main" id="{E63A9533-8021-6145-AA10-9A488DA44A83}"/>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1127339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1CB9-2744-4D4A-AE08-879716F11B62}"/>
              </a:ext>
            </a:extLst>
          </p:cNvPr>
          <p:cNvSpPr>
            <a:spLocks noGrp="1"/>
          </p:cNvSpPr>
          <p:nvPr>
            <p:ph type="title"/>
          </p:nvPr>
        </p:nvSpPr>
        <p:spPr/>
        <p:txBody>
          <a:bodyPr/>
          <a:lstStyle/>
          <a:p>
            <a:r>
              <a:rPr lang="en-US" dirty="0"/>
              <a:t>Definition for differentiable stack</a:t>
            </a:r>
          </a:p>
        </p:txBody>
      </p:sp>
      <p:pic>
        <p:nvPicPr>
          <p:cNvPr id="6" name="Content Placeholder 5">
            <a:extLst>
              <a:ext uri="{FF2B5EF4-FFF2-40B4-BE49-F238E27FC236}">
                <a16:creationId xmlns:a16="http://schemas.microsoft.com/office/drawing/2014/main" id="{B25FEB41-3295-AD48-9DAF-6F5033C3DF1A}"/>
              </a:ext>
            </a:extLst>
          </p:cNvPr>
          <p:cNvPicPr>
            <a:picLocks noGrp="1" noChangeAspect="1"/>
          </p:cNvPicPr>
          <p:nvPr>
            <p:ph idx="1"/>
          </p:nvPr>
        </p:nvPicPr>
        <p:blipFill>
          <a:blip r:embed="rId3"/>
          <a:stretch>
            <a:fillRect/>
          </a:stretch>
        </p:blipFill>
        <p:spPr>
          <a:xfrm>
            <a:off x="1069848" y="2170176"/>
            <a:ext cx="9619488" cy="2600390"/>
          </a:xfrm>
        </p:spPr>
      </p:pic>
      <p:sp>
        <p:nvSpPr>
          <p:cNvPr id="4" name="Slide Number Placeholder 3">
            <a:extLst>
              <a:ext uri="{FF2B5EF4-FFF2-40B4-BE49-F238E27FC236}">
                <a16:creationId xmlns:a16="http://schemas.microsoft.com/office/drawing/2014/main" id="{7DBB799F-FF03-4748-B4B8-3C528CD0CE29}"/>
              </a:ext>
            </a:extLst>
          </p:cNvPr>
          <p:cNvSpPr>
            <a:spLocks noGrp="1"/>
          </p:cNvSpPr>
          <p:nvPr>
            <p:ph type="sldNum" sz="quarter" idx="12"/>
          </p:nvPr>
        </p:nvSpPr>
        <p:spPr/>
        <p:txBody>
          <a:bodyPr/>
          <a:lstStyle/>
          <a:p>
            <a:fld id="{6D22F896-40B5-4ADD-8801-0D06FADFA095}" type="slidenum">
              <a:rPr lang="en-US" smtClean="0"/>
              <a:t>22</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D94785-542F-7C42-A3D6-0F8ED797A272}"/>
                  </a:ext>
                </a:extLst>
              </p:cNvPr>
              <p:cNvSpPr txBox="1"/>
              <p:nvPr/>
            </p:nvSpPr>
            <p:spPr>
              <a:xfrm>
                <a:off x="1391412" y="5364480"/>
                <a:ext cx="9297924" cy="369332"/>
              </a:xfrm>
              <a:prstGeom prst="rect">
                <a:avLst/>
              </a:prstGeom>
              <a:noFill/>
              <a:ln w="38100">
                <a:solidFill>
                  <a:srgbClr val="FF0000"/>
                </a:solidFill>
              </a:ln>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oMath>
                </a14:m>
                <a:r>
                  <a:rPr lang="en-US" dirty="0"/>
                  <a:t> = Approximate Pop operator</a:t>
                </a:r>
              </a:p>
            </p:txBody>
          </p:sp>
        </mc:Choice>
        <mc:Fallback xmlns="">
          <p:sp>
            <p:nvSpPr>
              <p:cNvPr id="9" name="TextBox 8">
                <a:extLst>
                  <a:ext uri="{FF2B5EF4-FFF2-40B4-BE49-F238E27FC236}">
                    <a16:creationId xmlns:a16="http://schemas.microsoft.com/office/drawing/2014/main" id="{C6D94785-542F-7C42-A3D6-0F8ED797A272}"/>
                  </a:ext>
                </a:extLst>
              </p:cNvPr>
              <p:cNvSpPr txBox="1">
                <a:spLocks noRot="1" noChangeAspect="1" noMove="1" noResize="1" noEditPoints="1" noAdjustHandles="1" noChangeArrowheads="1" noChangeShapeType="1" noTextEdit="1"/>
              </p:cNvSpPr>
              <p:nvPr/>
            </p:nvSpPr>
            <p:spPr>
              <a:xfrm>
                <a:off x="1391412" y="5364480"/>
                <a:ext cx="9297924" cy="369332"/>
              </a:xfrm>
              <a:prstGeom prst="rect">
                <a:avLst/>
              </a:prstGeom>
              <a:blipFill>
                <a:blip r:embed="rId4"/>
                <a:stretch>
                  <a:fillRect b="-14706"/>
                </a:stretch>
              </a:blipFill>
              <a:ln w="38100">
                <a:solidFill>
                  <a:srgbClr val="FF0000"/>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63A9533-8021-6145-AA10-9A488DA44A83}"/>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988255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1CB9-2744-4D4A-AE08-879716F11B62}"/>
              </a:ext>
            </a:extLst>
          </p:cNvPr>
          <p:cNvSpPr>
            <a:spLocks noGrp="1"/>
          </p:cNvSpPr>
          <p:nvPr>
            <p:ph type="title"/>
          </p:nvPr>
        </p:nvSpPr>
        <p:spPr/>
        <p:txBody>
          <a:bodyPr/>
          <a:lstStyle/>
          <a:p>
            <a:r>
              <a:rPr lang="en-US" dirty="0"/>
              <a:t>Definition for differentiable stack</a:t>
            </a:r>
          </a:p>
        </p:txBody>
      </p:sp>
      <p:pic>
        <p:nvPicPr>
          <p:cNvPr id="6" name="Content Placeholder 5">
            <a:extLst>
              <a:ext uri="{FF2B5EF4-FFF2-40B4-BE49-F238E27FC236}">
                <a16:creationId xmlns:a16="http://schemas.microsoft.com/office/drawing/2014/main" id="{B25FEB41-3295-AD48-9DAF-6F5033C3DF1A}"/>
              </a:ext>
            </a:extLst>
          </p:cNvPr>
          <p:cNvPicPr>
            <a:picLocks noGrp="1" noChangeAspect="1"/>
          </p:cNvPicPr>
          <p:nvPr>
            <p:ph idx="1"/>
          </p:nvPr>
        </p:nvPicPr>
        <p:blipFill>
          <a:blip r:embed="rId3"/>
          <a:stretch>
            <a:fillRect/>
          </a:stretch>
        </p:blipFill>
        <p:spPr>
          <a:xfrm>
            <a:off x="1069848" y="2170176"/>
            <a:ext cx="9619488" cy="2600390"/>
          </a:xfrm>
        </p:spPr>
      </p:pic>
      <p:sp>
        <p:nvSpPr>
          <p:cNvPr id="4" name="Slide Number Placeholder 3">
            <a:extLst>
              <a:ext uri="{FF2B5EF4-FFF2-40B4-BE49-F238E27FC236}">
                <a16:creationId xmlns:a16="http://schemas.microsoft.com/office/drawing/2014/main" id="{7DBB799F-FF03-4748-B4B8-3C528CD0CE29}"/>
              </a:ext>
            </a:extLst>
          </p:cNvPr>
          <p:cNvSpPr>
            <a:spLocks noGrp="1"/>
          </p:cNvSpPr>
          <p:nvPr>
            <p:ph type="sldNum" sz="quarter" idx="12"/>
          </p:nvPr>
        </p:nvSpPr>
        <p:spPr/>
        <p:txBody>
          <a:bodyPr/>
          <a:lstStyle/>
          <a:p>
            <a:fld id="{6D22F896-40B5-4ADD-8801-0D06FADFA095}" type="slidenum">
              <a:rPr lang="en-US" smtClean="0"/>
              <a:t>23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D94785-542F-7C42-A3D6-0F8ED797A272}"/>
                  </a:ext>
                </a:extLst>
              </p:cNvPr>
              <p:cNvSpPr txBox="1"/>
              <p:nvPr/>
            </p:nvSpPr>
            <p:spPr>
              <a:xfrm>
                <a:off x="1391412" y="5364480"/>
                <a:ext cx="9297924" cy="369332"/>
              </a:xfrm>
              <a:prstGeom prst="rect">
                <a:avLst/>
              </a:prstGeom>
              <a:noFill/>
              <a:ln w="38100">
                <a:solidFill>
                  <a:srgbClr val="FF0000"/>
                </a:solidFill>
              </a:ln>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(0,0,</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oMath>
                </a14:m>
                <a:r>
                  <a:rPr lang="en-US" dirty="0"/>
                  <a:t> = Approximate Identity operator</a:t>
                </a:r>
              </a:p>
            </p:txBody>
          </p:sp>
        </mc:Choice>
        <mc:Fallback xmlns="">
          <p:sp>
            <p:nvSpPr>
              <p:cNvPr id="9" name="TextBox 8">
                <a:extLst>
                  <a:ext uri="{FF2B5EF4-FFF2-40B4-BE49-F238E27FC236}">
                    <a16:creationId xmlns:a16="http://schemas.microsoft.com/office/drawing/2014/main" id="{C6D94785-542F-7C42-A3D6-0F8ED797A272}"/>
                  </a:ext>
                </a:extLst>
              </p:cNvPr>
              <p:cNvSpPr txBox="1">
                <a:spLocks noRot="1" noChangeAspect="1" noMove="1" noResize="1" noEditPoints="1" noAdjustHandles="1" noChangeArrowheads="1" noChangeShapeType="1" noTextEdit="1"/>
              </p:cNvSpPr>
              <p:nvPr/>
            </p:nvSpPr>
            <p:spPr>
              <a:xfrm>
                <a:off x="1391412" y="5364480"/>
                <a:ext cx="9297924" cy="369332"/>
              </a:xfrm>
              <a:prstGeom prst="rect">
                <a:avLst/>
              </a:prstGeom>
              <a:blipFill>
                <a:blip r:embed="rId4"/>
                <a:stretch>
                  <a:fillRect b="-14706"/>
                </a:stretch>
              </a:blipFill>
              <a:ln w="38100">
                <a:solidFill>
                  <a:srgbClr val="FF0000"/>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63A9533-8021-6145-AA10-9A488DA44A83}"/>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166047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1CB9-2744-4D4A-AE08-879716F11B62}"/>
              </a:ext>
            </a:extLst>
          </p:cNvPr>
          <p:cNvSpPr>
            <a:spLocks noGrp="1"/>
          </p:cNvSpPr>
          <p:nvPr>
            <p:ph type="title"/>
          </p:nvPr>
        </p:nvSpPr>
        <p:spPr/>
        <p:txBody>
          <a:bodyPr/>
          <a:lstStyle/>
          <a:p>
            <a:r>
              <a:rPr lang="en-US" dirty="0"/>
              <a:t>Definition for differentiable stack</a:t>
            </a:r>
          </a:p>
        </p:txBody>
      </p:sp>
      <p:pic>
        <p:nvPicPr>
          <p:cNvPr id="6" name="Content Placeholder 5">
            <a:extLst>
              <a:ext uri="{FF2B5EF4-FFF2-40B4-BE49-F238E27FC236}">
                <a16:creationId xmlns:a16="http://schemas.microsoft.com/office/drawing/2014/main" id="{B25FEB41-3295-AD48-9DAF-6F5033C3DF1A}"/>
              </a:ext>
            </a:extLst>
          </p:cNvPr>
          <p:cNvPicPr>
            <a:picLocks noGrp="1" noChangeAspect="1"/>
          </p:cNvPicPr>
          <p:nvPr>
            <p:ph idx="1"/>
          </p:nvPr>
        </p:nvPicPr>
        <p:blipFill>
          <a:blip r:embed="rId3"/>
          <a:stretch>
            <a:fillRect/>
          </a:stretch>
        </p:blipFill>
        <p:spPr>
          <a:xfrm>
            <a:off x="1069848" y="2170176"/>
            <a:ext cx="9619488" cy="2600390"/>
          </a:xfrm>
        </p:spPr>
      </p:pic>
      <p:sp>
        <p:nvSpPr>
          <p:cNvPr id="4" name="Slide Number Placeholder 3">
            <a:extLst>
              <a:ext uri="{FF2B5EF4-FFF2-40B4-BE49-F238E27FC236}">
                <a16:creationId xmlns:a16="http://schemas.microsoft.com/office/drawing/2014/main" id="{7DBB799F-FF03-4748-B4B8-3C528CD0CE29}"/>
              </a:ext>
            </a:extLst>
          </p:cNvPr>
          <p:cNvSpPr>
            <a:spLocks noGrp="1"/>
          </p:cNvSpPr>
          <p:nvPr>
            <p:ph type="sldNum" sz="quarter" idx="12"/>
          </p:nvPr>
        </p:nvSpPr>
        <p:spPr/>
        <p:txBody>
          <a:bodyPr/>
          <a:lstStyle/>
          <a:p>
            <a:fld id="{6D22F896-40B5-4ADD-8801-0D06FADFA095}" type="slidenum">
              <a:rPr lang="en-US" smtClean="0"/>
              <a:t>24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D94785-542F-7C42-A3D6-0F8ED797A272}"/>
                  </a:ext>
                </a:extLst>
              </p:cNvPr>
              <p:cNvSpPr txBox="1"/>
              <p:nvPr/>
            </p:nvSpPr>
            <p:spPr>
              <a:xfrm>
                <a:off x="1391412" y="5364480"/>
                <a:ext cx="9297924" cy="369332"/>
              </a:xfrm>
              <a:prstGeom prst="rect">
                <a:avLst/>
              </a:prstGeom>
              <a:noFill/>
              <a:ln w="38100">
                <a:solidFill>
                  <a:srgbClr val="FF0000"/>
                </a:solidFill>
              </a:ln>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oMath>
                </a14:m>
                <a:r>
                  <a:rPr lang="en-US" dirty="0"/>
                  <a:t> = Approximate Push operator</a:t>
                </a:r>
              </a:p>
            </p:txBody>
          </p:sp>
        </mc:Choice>
        <mc:Fallback xmlns="">
          <p:sp>
            <p:nvSpPr>
              <p:cNvPr id="9" name="TextBox 8">
                <a:extLst>
                  <a:ext uri="{FF2B5EF4-FFF2-40B4-BE49-F238E27FC236}">
                    <a16:creationId xmlns:a16="http://schemas.microsoft.com/office/drawing/2014/main" id="{C6D94785-542F-7C42-A3D6-0F8ED797A272}"/>
                  </a:ext>
                </a:extLst>
              </p:cNvPr>
              <p:cNvSpPr txBox="1">
                <a:spLocks noRot="1" noChangeAspect="1" noMove="1" noResize="1" noEditPoints="1" noAdjustHandles="1" noChangeArrowheads="1" noChangeShapeType="1" noTextEdit="1"/>
              </p:cNvSpPr>
              <p:nvPr/>
            </p:nvSpPr>
            <p:spPr>
              <a:xfrm>
                <a:off x="1391412" y="5364480"/>
                <a:ext cx="9297924" cy="369332"/>
              </a:xfrm>
              <a:prstGeom prst="rect">
                <a:avLst/>
              </a:prstGeom>
              <a:blipFill>
                <a:blip r:embed="rId4"/>
                <a:stretch>
                  <a:fillRect b="-14706"/>
                </a:stretch>
              </a:blipFill>
              <a:ln w="38100">
                <a:solidFill>
                  <a:srgbClr val="FF0000"/>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63A9533-8021-6145-AA10-9A488DA44A83}"/>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3902552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D570-412E-2744-8D4D-ADF2B69596DB}"/>
              </a:ext>
            </a:extLst>
          </p:cNvPr>
          <p:cNvSpPr>
            <a:spLocks noGrp="1"/>
          </p:cNvSpPr>
          <p:nvPr>
            <p:ph type="title"/>
          </p:nvPr>
        </p:nvSpPr>
        <p:spPr/>
        <p:txBody>
          <a:bodyPr/>
          <a:lstStyle/>
          <a:p>
            <a:r>
              <a:rPr lang="en-US" dirty="0"/>
              <a:t>Differentiable stack is equivalent to discrete stack</a:t>
            </a:r>
          </a:p>
        </p:txBody>
      </p:sp>
      <p:sp>
        <p:nvSpPr>
          <p:cNvPr id="4" name="Slide Number Placeholder 3">
            <a:extLst>
              <a:ext uri="{FF2B5EF4-FFF2-40B4-BE49-F238E27FC236}">
                <a16:creationId xmlns:a16="http://schemas.microsoft.com/office/drawing/2014/main" id="{5F594D4A-1760-8E4B-B41F-C7728FB70483}"/>
              </a:ext>
            </a:extLst>
          </p:cNvPr>
          <p:cNvSpPr>
            <a:spLocks noGrp="1"/>
          </p:cNvSpPr>
          <p:nvPr>
            <p:ph type="sldNum" sz="quarter" idx="12"/>
          </p:nvPr>
        </p:nvSpPr>
        <p:spPr>
          <a:xfrm>
            <a:off x="11292840" y="6277360"/>
            <a:ext cx="640080" cy="365125"/>
          </a:xfrm>
        </p:spPr>
        <p:txBody>
          <a:bodyPr/>
          <a:lstStyle/>
          <a:p>
            <a:fld id="{6D22F896-40B5-4ADD-8801-0D06FADFA095}" type="slidenum">
              <a:rPr lang="en-US" smtClean="0"/>
              <a:t>25</a:t>
            </a:fld>
            <a:endParaRPr lang="en-US" dirty="0"/>
          </a:p>
        </p:txBody>
      </p:sp>
      <p:sp>
        <p:nvSpPr>
          <p:cNvPr id="5" name="Rectangle 4">
            <a:extLst>
              <a:ext uri="{FF2B5EF4-FFF2-40B4-BE49-F238E27FC236}">
                <a16:creationId xmlns:a16="http://schemas.microsoft.com/office/drawing/2014/main" id="{299D8E3A-63EC-4E42-860B-1EB2699EE3E1}"/>
              </a:ext>
            </a:extLst>
          </p:cNvPr>
          <p:cNvSpPr/>
          <p:nvPr/>
        </p:nvSpPr>
        <p:spPr>
          <a:xfrm>
            <a:off x="4035552" y="3773424"/>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6E6AD8-7523-CF4F-A9B0-427D3C041F5F}"/>
              </a:ext>
            </a:extLst>
          </p:cNvPr>
          <p:cNvSpPr/>
          <p:nvPr/>
        </p:nvSpPr>
        <p:spPr>
          <a:xfrm>
            <a:off x="4035552" y="4491228"/>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22EEA8-2E48-8649-91EE-62D6EC122A0B}"/>
              </a:ext>
            </a:extLst>
          </p:cNvPr>
          <p:cNvSpPr/>
          <p:nvPr/>
        </p:nvSpPr>
        <p:spPr>
          <a:xfrm>
            <a:off x="4035552" y="5173980"/>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82D8F7-170D-9148-A916-38F0844E0C37}"/>
              </a:ext>
            </a:extLst>
          </p:cNvPr>
          <p:cNvSpPr/>
          <p:nvPr/>
        </p:nvSpPr>
        <p:spPr>
          <a:xfrm>
            <a:off x="4035552" y="5856732"/>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A722FE-B2A5-134C-970F-597A6A312F77}"/>
              </a:ext>
            </a:extLst>
          </p:cNvPr>
          <p:cNvSpPr/>
          <p:nvPr/>
        </p:nvSpPr>
        <p:spPr>
          <a:xfrm>
            <a:off x="5891784" y="3483864"/>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2457F2-C02C-D948-B6D5-F41373FA28F3}"/>
              </a:ext>
            </a:extLst>
          </p:cNvPr>
          <p:cNvSpPr/>
          <p:nvPr/>
        </p:nvSpPr>
        <p:spPr>
          <a:xfrm>
            <a:off x="2465832" y="3133344"/>
            <a:ext cx="1402080" cy="5181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Down Arrow 10">
            <a:extLst>
              <a:ext uri="{FF2B5EF4-FFF2-40B4-BE49-F238E27FC236}">
                <a16:creationId xmlns:a16="http://schemas.microsoft.com/office/drawing/2014/main" id="{1374DE13-8077-C04E-8A5B-197596ED2414}"/>
              </a:ext>
            </a:extLst>
          </p:cNvPr>
          <p:cNvSpPr/>
          <p:nvPr/>
        </p:nvSpPr>
        <p:spPr>
          <a:xfrm>
            <a:off x="1063752" y="2999232"/>
            <a:ext cx="1402080" cy="652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a:extLst>
              <a:ext uri="{FF2B5EF4-FFF2-40B4-BE49-F238E27FC236}">
                <a16:creationId xmlns:a16="http://schemas.microsoft.com/office/drawing/2014/main" id="{D7407D24-D9FA-D341-BFF0-00A1979AE542}"/>
              </a:ext>
            </a:extLst>
          </p:cNvPr>
          <p:cNvSpPr/>
          <p:nvPr/>
        </p:nvSpPr>
        <p:spPr>
          <a:xfrm>
            <a:off x="4529328" y="2962656"/>
            <a:ext cx="1402080" cy="652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1155827-1481-FA4A-A47F-4C2DAEAFF50E}"/>
              </a:ext>
            </a:extLst>
          </p:cNvPr>
          <p:cNvSpPr txBox="1"/>
          <p:nvPr/>
        </p:nvSpPr>
        <p:spPr>
          <a:xfrm>
            <a:off x="7501128" y="3588758"/>
            <a:ext cx="1362456" cy="369332"/>
          </a:xfrm>
          <a:prstGeom prst="rect">
            <a:avLst/>
          </a:prstGeom>
          <a:noFill/>
        </p:spPr>
        <p:txBody>
          <a:bodyPr wrap="square" rtlCol="0">
            <a:spAutoFit/>
          </a:bodyPr>
          <a:lstStyle/>
          <a:p>
            <a:r>
              <a:rPr lang="en-US" dirty="0"/>
              <a:t>Pop (0.1)</a:t>
            </a:r>
          </a:p>
        </p:txBody>
      </p:sp>
      <p:sp>
        <p:nvSpPr>
          <p:cNvPr id="14" name="TextBox 13">
            <a:extLst>
              <a:ext uri="{FF2B5EF4-FFF2-40B4-BE49-F238E27FC236}">
                <a16:creationId xmlns:a16="http://schemas.microsoft.com/office/drawing/2014/main" id="{AEB0B556-C236-4B48-8DA9-95F05A837FE6}"/>
              </a:ext>
            </a:extLst>
          </p:cNvPr>
          <p:cNvSpPr txBox="1"/>
          <p:nvPr/>
        </p:nvSpPr>
        <p:spPr>
          <a:xfrm>
            <a:off x="1380744" y="3503890"/>
            <a:ext cx="1277112" cy="369332"/>
          </a:xfrm>
          <a:prstGeom prst="rect">
            <a:avLst/>
          </a:prstGeom>
          <a:noFill/>
        </p:spPr>
        <p:txBody>
          <a:bodyPr wrap="square" rtlCol="0">
            <a:spAutoFit/>
          </a:bodyPr>
          <a:lstStyle/>
          <a:p>
            <a:r>
              <a:rPr lang="en-US" dirty="0"/>
              <a:t>Push (0.8)</a:t>
            </a:r>
          </a:p>
        </p:txBody>
      </p:sp>
      <p:sp>
        <p:nvSpPr>
          <p:cNvPr id="15" name="TextBox 14">
            <a:extLst>
              <a:ext uri="{FF2B5EF4-FFF2-40B4-BE49-F238E27FC236}">
                <a16:creationId xmlns:a16="http://schemas.microsoft.com/office/drawing/2014/main" id="{869623E3-9A26-5D4F-865B-4CA2FF7718A9}"/>
              </a:ext>
            </a:extLst>
          </p:cNvPr>
          <p:cNvSpPr txBox="1"/>
          <p:nvPr/>
        </p:nvSpPr>
        <p:spPr>
          <a:xfrm>
            <a:off x="3368040" y="3873222"/>
            <a:ext cx="880872" cy="369332"/>
          </a:xfrm>
          <a:prstGeom prst="rect">
            <a:avLst/>
          </a:prstGeom>
          <a:noFill/>
        </p:spPr>
        <p:txBody>
          <a:bodyPr wrap="square" rtlCol="0">
            <a:spAutoFit/>
          </a:bodyPr>
          <a:lstStyle/>
          <a:p>
            <a:r>
              <a:rPr lang="en-US" dirty="0"/>
              <a:t>Top</a:t>
            </a:r>
          </a:p>
        </p:txBody>
      </p:sp>
      <p:sp>
        <p:nvSpPr>
          <p:cNvPr id="16" name="TextBox 15">
            <a:extLst>
              <a:ext uri="{FF2B5EF4-FFF2-40B4-BE49-F238E27FC236}">
                <a16:creationId xmlns:a16="http://schemas.microsoft.com/office/drawing/2014/main" id="{741D2AF7-FE56-4C43-9526-B9CB6614B945}"/>
              </a:ext>
            </a:extLst>
          </p:cNvPr>
          <p:cNvSpPr txBox="1"/>
          <p:nvPr/>
        </p:nvSpPr>
        <p:spPr>
          <a:xfrm>
            <a:off x="5650992" y="5173980"/>
            <a:ext cx="1676402" cy="369332"/>
          </a:xfrm>
          <a:prstGeom prst="rect">
            <a:avLst/>
          </a:prstGeom>
          <a:noFill/>
        </p:spPr>
        <p:txBody>
          <a:bodyPr wrap="square" rtlCol="0">
            <a:spAutoFit/>
          </a:bodyPr>
          <a:lstStyle/>
          <a:p>
            <a:r>
              <a:rPr lang="en-US" dirty="0"/>
              <a:t>No-op (0.02)</a:t>
            </a:r>
          </a:p>
        </p:txBody>
      </p:sp>
      <p:sp>
        <p:nvSpPr>
          <p:cNvPr id="17" name="TextBox 16">
            <a:extLst>
              <a:ext uri="{FF2B5EF4-FFF2-40B4-BE49-F238E27FC236}">
                <a16:creationId xmlns:a16="http://schemas.microsoft.com/office/drawing/2014/main" id="{B9B81DF9-EAD2-6449-94D3-540997585D58}"/>
              </a:ext>
            </a:extLst>
          </p:cNvPr>
          <p:cNvSpPr txBox="1"/>
          <p:nvPr/>
        </p:nvSpPr>
        <p:spPr>
          <a:xfrm>
            <a:off x="8182356" y="4977122"/>
            <a:ext cx="3226308" cy="646331"/>
          </a:xfrm>
          <a:prstGeom prst="rect">
            <a:avLst/>
          </a:prstGeom>
          <a:noFill/>
        </p:spPr>
        <p:txBody>
          <a:bodyPr wrap="square" rtlCol="0">
            <a:spAutoFit/>
          </a:bodyPr>
          <a:lstStyle/>
          <a:p>
            <a:r>
              <a:rPr lang="en-US" dirty="0"/>
              <a:t>Differentiable stack approximates ideal stack</a:t>
            </a:r>
          </a:p>
        </p:txBody>
      </p:sp>
      <p:pic>
        <p:nvPicPr>
          <p:cNvPr id="18" name="Content Placeholder 17">
            <a:extLst>
              <a:ext uri="{FF2B5EF4-FFF2-40B4-BE49-F238E27FC236}">
                <a16:creationId xmlns:a16="http://schemas.microsoft.com/office/drawing/2014/main" id="{445F44FF-B6F0-F545-A0B7-1CC0D15527D8}"/>
              </a:ext>
            </a:extLst>
          </p:cNvPr>
          <p:cNvPicPr>
            <a:picLocks noGrp="1" noChangeAspect="1"/>
          </p:cNvPicPr>
          <p:nvPr>
            <p:ph idx="1"/>
          </p:nvPr>
        </p:nvPicPr>
        <p:blipFill>
          <a:blip r:embed="rId3"/>
          <a:stretch>
            <a:fillRect/>
          </a:stretch>
        </p:blipFill>
        <p:spPr>
          <a:xfrm>
            <a:off x="1139952" y="2236570"/>
            <a:ext cx="7000621" cy="407570"/>
          </a:xfrm>
          <a:prstGeom prst="rect">
            <a:avLst/>
          </a:prstGeom>
        </p:spPr>
      </p:pic>
    </p:spTree>
    <p:extLst>
      <p:ext uri="{BB962C8B-B14F-4D97-AF65-F5344CB8AC3E}">
        <p14:creationId xmlns:p14="http://schemas.microsoft.com/office/powerpoint/2010/main" val="604598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399C-0515-9549-9588-B849B021B856}"/>
              </a:ext>
            </a:extLst>
          </p:cNvPr>
          <p:cNvSpPr>
            <a:spLocks noGrp="1"/>
          </p:cNvSpPr>
          <p:nvPr>
            <p:ph type="title"/>
          </p:nvPr>
        </p:nvSpPr>
        <p:spPr/>
        <p:txBody>
          <a:bodyPr/>
          <a:lstStyle/>
          <a:p>
            <a:r>
              <a:rPr lang="en-US" dirty="0"/>
              <a:t>Neuro SYMOBLIC AI: Can we efficiently utilize grammatical rules with NN?</a:t>
            </a:r>
          </a:p>
        </p:txBody>
      </p:sp>
      <p:sp>
        <p:nvSpPr>
          <p:cNvPr id="3" name="Content Placeholder 2">
            <a:extLst>
              <a:ext uri="{FF2B5EF4-FFF2-40B4-BE49-F238E27FC236}">
                <a16:creationId xmlns:a16="http://schemas.microsoft.com/office/drawing/2014/main" id="{445B2566-B0C2-094A-930E-6270B3896610}"/>
              </a:ext>
            </a:extLst>
          </p:cNvPr>
          <p:cNvSpPr>
            <a:spLocks noGrp="1"/>
          </p:cNvSpPr>
          <p:nvPr>
            <p:ph idx="1"/>
          </p:nvPr>
        </p:nvSpPr>
        <p:spPr>
          <a:xfrm>
            <a:off x="1066800" y="3730752"/>
            <a:ext cx="10058400" cy="2060448"/>
          </a:xfrm>
        </p:spPr>
        <p:txBody>
          <a:bodyPr/>
          <a:lstStyle/>
          <a:p>
            <a:r>
              <a:rPr lang="en-US" dirty="0"/>
              <a:t>Research Question(s):</a:t>
            </a:r>
          </a:p>
          <a:p>
            <a:pPr lvl="1"/>
            <a:r>
              <a:rPr lang="en-US" dirty="0"/>
              <a:t>How can we use prior knowledge/rules with neural networks (NNs)? </a:t>
            </a:r>
          </a:p>
          <a:p>
            <a:pPr lvl="1"/>
            <a:r>
              <a:rPr lang="en-US" dirty="0"/>
              <a:t>What benefit will this have compared to traditional learning?</a:t>
            </a:r>
          </a:p>
        </p:txBody>
      </p:sp>
      <p:sp>
        <p:nvSpPr>
          <p:cNvPr id="4" name="Slide Number Placeholder 3">
            <a:extLst>
              <a:ext uri="{FF2B5EF4-FFF2-40B4-BE49-F238E27FC236}">
                <a16:creationId xmlns:a16="http://schemas.microsoft.com/office/drawing/2014/main" id="{63B710A3-9DAA-464E-818C-54FA12DDEB94}"/>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11776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8D532-F786-4D4C-9E2D-A345880DAF7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AC3CBD-F89C-B54B-926C-D868FAFC87F6}"/>
              </a:ext>
            </a:extLst>
          </p:cNvPr>
          <p:cNvSpPr>
            <a:spLocks noGrp="1"/>
          </p:cNvSpPr>
          <p:nvPr>
            <p:ph type="sldNum" sz="quarter" idx="12"/>
          </p:nvPr>
        </p:nvSpPr>
        <p:spPr/>
        <p:txBody>
          <a:bodyPr/>
          <a:lstStyle/>
          <a:p>
            <a:fld id="{6D22F896-40B5-4ADD-8801-0D06FADFA095}" type="slidenum">
              <a:rPr lang="en-US" smtClean="0"/>
              <a:t>27</a:t>
            </a:fld>
            <a:endParaRPr lang="en-US" dirty="0"/>
          </a:p>
        </p:txBody>
      </p:sp>
      <p:pic>
        <p:nvPicPr>
          <p:cNvPr id="5" name="Content Placeholder 8">
            <a:extLst>
              <a:ext uri="{FF2B5EF4-FFF2-40B4-BE49-F238E27FC236}">
                <a16:creationId xmlns:a16="http://schemas.microsoft.com/office/drawing/2014/main" id="{E8F9D536-9FB8-224C-8548-D2E5D741E7B7}"/>
              </a:ext>
            </a:extLst>
          </p:cNvPr>
          <p:cNvPicPr>
            <a:picLocks noChangeAspect="1"/>
          </p:cNvPicPr>
          <p:nvPr/>
        </p:nvPicPr>
        <p:blipFill>
          <a:blip r:embed="rId2"/>
          <a:stretch>
            <a:fillRect/>
          </a:stretch>
        </p:blipFill>
        <p:spPr>
          <a:xfrm>
            <a:off x="1063752" y="3016537"/>
            <a:ext cx="9319352" cy="2842582"/>
          </a:xfrm>
          <a:prstGeom prst="rect">
            <a:avLst/>
          </a:prstGeom>
        </p:spPr>
      </p:pic>
      <p:sp>
        <p:nvSpPr>
          <p:cNvPr id="9" name="Title 1">
            <a:extLst>
              <a:ext uri="{FF2B5EF4-FFF2-40B4-BE49-F238E27FC236}">
                <a16:creationId xmlns:a16="http://schemas.microsoft.com/office/drawing/2014/main" id="{5240FC76-5350-40EA-8F2B-16A46E34AFA6}"/>
              </a:ext>
            </a:extLst>
          </p:cNvPr>
          <p:cNvSpPr>
            <a:spLocks noGrp="1"/>
          </p:cNvSpPr>
          <p:nvPr>
            <p:ph type="title"/>
          </p:nvPr>
        </p:nvSpPr>
        <p:spPr>
          <a:xfrm>
            <a:off x="1066800" y="338559"/>
            <a:ext cx="10058400" cy="1609344"/>
          </a:xfrm>
        </p:spPr>
        <p:txBody>
          <a:bodyPr>
            <a:normAutofit fontScale="90000"/>
          </a:bodyPr>
          <a:lstStyle/>
          <a:p>
            <a:r>
              <a:rPr lang="en-US" dirty="0"/>
              <a:t>Tensor Network augmented with differentiable stack is equivalent to push Down Automata (PDA)</a:t>
            </a:r>
            <a:br>
              <a:rPr lang="en-US" dirty="0"/>
            </a:br>
            <a:endParaRPr lang="en-US" dirty="0"/>
          </a:p>
        </p:txBody>
      </p:sp>
      <p:sp>
        <p:nvSpPr>
          <p:cNvPr id="6" name="TextBox 5">
            <a:extLst>
              <a:ext uri="{FF2B5EF4-FFF2-40B4-BE49-F238E27FC236}">
                <a16:creationId xmlns:a16="http://schemas.microsoft.com/office/drawing/2014/main" id="{7323F6C6-F162-0144-8A30-72D13D71BDD2}"/>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
        <p:nvSpPr>
          <p:cNvPr id="2" name="TextBox 1">
            <a:extLst>
              <a:ext uri="{FF2B5EF4-FFF2-40B4-BE49-F238E27FC236}">
                <a16:creationId xmlns:a16="http://schemas.microsoft.com/office/drawing/2014/main" id="{49875A17-35A2-D543-B900-821B67CF1463}"/>
              </a:ext>
            </a:extLst>
          </p:cNvPr>
          <p:cNvSpPr txBox="1"/>
          <p:nvPr/>
        </p:nvSpPr>
        <p:spPr>
          <a:xfrm>
            <a:off x="3896139" y="4174435"/>
            <a:ext cx="3286539" cy="503582"/>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244007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8D532-F786-4D4C-9E2D-A345880DAF7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AC3CBD-F89C-B54B-926C-D868FAFC87F6}"/>
              </a:ext>
            </a:extLst>
          </p:cNvPr>
          <p:cNvSpPr>
            <a:spLocks noGrp="1"/>
          </p:cNvSpPr>
          <p:nvPr>
            <p:ph type="sldNum" sz="quarter" idx="12"/>
          </p:nvPr>
        </p:nvSpPr>
        <p:spPr/>
        <p:txBody>
          <a:bodyPr/>
          <a:lstStyle/>
          <a:p>
            <a:fld id="{6D22F896-40B5-4ADD-8801-0D06FADFA095}" type="slidenum">
              <a:rPr lang="en-US" smtClean="0"/>
              <a:t>28</a:t>
            </a:fld>
            <a:endParaRPr lang="en-US" dirty="0"/>
          </a:p>
        </p:txBody>
      </p:sp>
      <p:pic>
        <p:nvPicPr>
          <p:cNvPr id="5" name="Content Placeholder 8">
            <a:extLst>
              <a:ext uri="{FF2B5EF4-FFF2-40B4-BE49-F238E27FC236}">
                <a16:creationId xmlns:a16="http://schemas.microsoft.com/office/drawing/2014/main" id="{E8F9D536-9FB8-224C-8548-D2E5D741E7B7}"/>
              </a:ext>
            </a:extLst>
          </p:cNvPr>
          <p:cNvPicPr>
            <a:picLocks noChangeAspect="1"/>
          </p:cNvPicPr>
          <p:nvPr/>
        </p:nvPicPr>
        <p:blipFill>
          <a:blip r:embed="rId2"/>
          <a:stretch>
            <a:fillRect/>
          </a:stretch>
        </p:blipFill>
        <p:spPr>
          <a:xfrm>
            <a:off x="1063752" y="3016537"/>
            <a:ext cx="9319352" cy="2842582"/>
          </a:xfrm>
          <a:prstGeom prst="rect">
            <a:avLst/>
          </a:prstGeom>
        </p:spPr>
      </p:pic>
      <p:sp>
        <p:nvSpPr>
          <p:cNvPr id="6" name="TextBox 5">
            <a:extLst>
              <a:ext uri="{FF2B5EF4-FFF2-40B4-BE49-F238E27FC236}">
                <a16:creationId xmlns:a16="http://schemas.microsoft.com/office/drawing/2014/main" id="{E93C02FE-5C12-0B4A-89FB-1345EEC65210}"/>
              </a:ext>
            </a:extLst>
          </p:cNvPr>
          <p:cNvSpPr txBox="1"/>
          <p:nvPr/>
        </p:nvSpPr>
        <p:spPr>
          <a:xfrm>
            <a:off x="746760" y="5945858"/>
            <a:ext cx="5212080" cy="646331"/>
          </a:xfrm>
          <a:prstGeom prst="rect">
            <a:avLst/>
          </a:prstGeom>
          <a:noFill/>
        </p:spPr>
        <p:txBody>
          <a:bodyPr wrap="square" rtlCol="0">
            <a:spAutoFit/>
          </a:bodyPr>
          <a:lstStyle/>
          <a:p>
            <a:r>
              <a:rPr lang="en-US" b="1" dirty="0"/>
              <a:t>Tensor network state sequence is approximately equivalent to PDA states</a:t>
            </a:r>
          </a:p>
        </p:txBody>
      </p:sp>
      <p:cxnSp>
        <p:nvCxnSpPr>
          <p:cNvPr id="8" name="Straight Arrow Connector 7">
            <a:extLst>
              <a:ext uri="{FF2B5EF4-FFF2-40B4-BE49-F238E27FC236}">
                <a16:creationId xmlns:a16="http://schemas.microsoft.com/office/drawing/2014/main" id="{D0268387-8FDF-AA41-B4E5-C357C65B0723}"/>
              </a:ext>
            </a:extLst>
          </p:cNvPr>
          <p:cNvCxnSpPr>
            <a:stCxn id="6" idx="0"/>
          </p:cNvCxnSpPr>
          <p:nvPr/>
        </p:nvCxnSpPr>
        <p:spPr>
          <a:xfrm flipV="1">
            <a:off x="3352800" y="5029200"/>
            <a:ext cx="1432560" cy="91665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063DB81C-A0EA-49BA-BEA3-F59C9B98BFDF}"/>
              </a:ext>
            </a:extLst>
          </p:cNvPr>
          <p:cNvSpPr>
            <a:spLocks noGrp="1"/>
          </p:cNvSpPr>
          <p:nvPr>
            <p:ph type="title"/>
          </p:nvPr>
        </p:nvSpPr>
        <p:spPr>
          <a:xfrm>
            <a:off x="1066800" y="685800"/>
            <a:ext cx="10058400" cy="1609344"/>
          </a:xfrm>
        </p:spPr>
        <p:txBody>
          <a:bodyPr>
            <a:normAutofit fontScale="90000"/>
          </a:bodyPr>
          <a:lstStyle/>
          <a:p>
            <a:r>
              <a:rPr lang="en-US" dirty="0"/>
              <a:t>Tensor Network augmented with differentiable stack is equivalent to push Down Automata (PDA)</a:t>
            </a:r>
            <a:br>
              <a:rPr lang="en-US" dirty="0"/>
            </a:br>
            <a:endParaRPr lang="en-US" dirty="0"/>
          </a:p>
        </p:txBody>
      </p:sp>
      <p:sp>
        <p:nvSpPr>
          <p:cNvPr id="9" name="TextBox 8">
            <a:extLst>
              <a:ext uri="{FF2B5EF4-FFF2-40B4-BE49-F238E27FC236}">
                <a16:creationId xmlns:a16="http://schemas.microsoft.com/office/drawing/2014/main" id="{8F2D8005-DDF9-F646-80F6-12FEE0C3F14D}"/>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273381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78E91-ED58-464C-9868-1849B2E5974B}"/>
              </a:ext>
            </a:extLst>
          </p:cNvPr>
          <p:cNvSpPr>
            <a:spLocks noGrp="1"/>
          </p:cNvSpPr>
          <p:nvPr>
            <p:ph type="title"/>
          </p:nvPr>
        </p:nvSpPr>
        <p:spPr>
          <a:xfrm>
            <a:off x="1066800" y="685800"/>
            <a:ext cx="10058400" cy="1609344"/>
          </a:xfrm>
        </p:spPr>
        <p:txBody>
          <a:bodyPr>
            <a:normAutofit fontScale="90000"/>
          </a:bodyPr>
          <a:lstStyle/>
          <a:p>
            <a:r>
              <a:rPr lang="en-US" dirty="0"/>
              <a:t>Tensor Network augmented with differentiable stack is equivalent to push Down Automata (PDA)</a:t>
            </a:r>
            <a:br>
              <a:rPr lang="en-US" dirty="0"/>
            </a:br>
            <a:endParaRPr lang="en-US" dirty="0"/>
          </a:p>
        </p:txBody>
      </p:sp>
      <p:sp>
        <p:nvSpPr>
          <p:cNvPr id="3" name="Content Placeholder 2">
            <a:extLst>
              <a:ext uri="{FF2B5EF4-FFF2-40B4-BE49-F238E27FC236}">
                <a16:creationId xmlns:a16="http://schemas.microsoft.com/office/drawing/2014/main" id="{8F78D532-F786-4D4C-9E2D-A345880DAF7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3AC3CBD-F89C-B54B-926C-D868FAFC87F6}"/>
              </a:ext>
            </a:extLst>
          </p:cNvPr>
          <p:cNvSpPr>
            <a:spLocks noGrp="1"/>
          </p:cNvSpPr>
          <p:nvPr>
            <p:ph type="sldNum" sz="quarter" idx="12"/>
          </p:nvPr>
        </p:nvSpPr>
        <p:spPr/>
        <p:txBody>
          <a:bodyPr/>
          <a:lstStyle/>
          <a:p>
            <a:fld id="{6D22F896-40B5-4ADD-8801-0D06FADFA095}" type="slidenum">
              <a:rPr lang="en-US" smtClean="0"/>
              <a:t>29</a:t>
            </a:fld>
            <a:endParaRPr lang="en-US" dirty="0"/>
          </a:p>
        </p:txBody>
      </p:sp>
      <p:pic>
        <p:nvPicPr>
          <p:cNvPr id="5" name="Content Placeholder 8">
            <a:extLst>
              <a:ext uri="{FF2B5EF4-FFF2-40B4-BE49-F238E27FC236}">
                <a16:creationId xmlns:a16="http://schemas.microsoft.com/office/drawing/2014/main" id="{E8F9D536-9FB8-224C-8548-D2E5D741E7B7}"/>
              </a:ext>
            </a:extLst>
          </p:cNvPr>
          <p:cNvPicPr>
            <a:picLocks noChangeAspect="1"/>
          </p:cNvPicPr>
          <p:nvPr/>
        </p:nvPicPr>
        <p:blipFill>
          <a:blip r:embed="rId2"/>
          <a:stretch>
            <a:fillRect/>
          </a:stretch>
        </p:blipFill>
        <p:spPr>
          <a:xfrm>
            <a:off x="1063752" y="3016537"/>
            <a:ext cx="9319352" cy="2842582"/>
          </a:xfrm>
          <a:prstGeom prst="rect">
            <a:avLst/>
          </a:prstGeom>
        </p:spPr>
      </p:pic>
      <p:sp>
        <p:nvSpPr>
          <p:cNvPr id="6" name="TextBox 5">
            <a:extLst>
              <a:ext uri="{FF2B5EF4-FFF2-40B4-BE49-F238E27FC236}">
                <a16:creationId xmlns:a16="http://schemas.microsoft.com/office/drawing/2014/main" id="{E93C02FE-5C12-0B4A-89FB-1345EEC65210}"/>
              </a:ext>
            </a:extLst>
          </p:cNvPr>
          <p:cNvSpPr txBox="1"/>
          <p:nvPr/>
        </p:nvSpPr>
        <p:spPr>
          <a:xfrm>
            <a:off x="944880" y="6038676"/>
            <a:ext cx="5715000" cy="646331"/>
          </a:xfrm>
          <a:prstGeom prst="rect">
            <a:avLst/>
          </a:prstGeom>
          <a:noFill/>
        </p:spPr>
        <p:txBody>
          <a:bodyPr wrap="square" rtlCol="0">
            <a:spAutoFit/>
          </a:bodyPr>
          <a:lstStyle/>
          <a:p>
            <a:r>
              <a:rPr lang="en-US" b="1" dirty="0"/>
              <a:t>Tensor network stack sequence is approximately equivalent to ideal stack sequence</a:t>
            </a:r>
          </a:p>
        </p:txBody>
      </p:sp>
      <p:cxnSp>
        <p:nvCxnSpPr>
          <p:cNvPr id="8" name="Straight Arrow Connector 7">
            <a:extLst>
              <a:ext uri="{FF2B5EF4-FFF2-40B4-BE49-F238E27FC236}">
                <a16:creationId xmlns:a16="http://schemas.microsoft.com/office/drawing/2014/main" id="{D0268387-8FDF-AA41-B4E5-C357C65B0723}"/>
              </a:ext>
            </a:extLst>
          </p:cNvPr>
          <p:cNvCxnSpPr>
            <a:cxnSpLocks/>
            <a:stCxn id="6" idx="0"/>
          </p:cNvCxnSpPr>
          <p:nvPr/>
        </p:nvCxnSpPr>
        <p:spPr>
          <a:xfrm flipV="1">
            <a:off x="3802380" y="5655418"/>
            <a:ext cx="937260" cy="38325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A32D8A-CE79-8743-9880-5E9EF10ED8B0}"/>
              </a:ext>
            </a:extLst>
          </p:cNvPr>
          <p:cNvSpPr txBox="1"/>
          <p:nvPr/>
        </p:nvSpPr>
        <p:spPr>
          <a:xfrm>
            <a:off x="7594139" y="6277290"/>
            <a:ext cx="3454151" cy="369332"/>
          </a:xfrm>
          <a:prstGeom prst="rect">
            <a:avLst/>
          </a:prstGeom>
          <a:noFill/>
        </p:spPr>
        <p:txBody>
          <a:bodyPr wrap="none" rtlCol="0">
            <a:spAutoFit/>
          </a:bodyPr>
          <a:lstStyle/>
          <a:p>
            <a:r>
              <a:rPr lang="en-US" dirty="0" err="1">
                <a:solidFill>
                  <a:srgbClr val="FF0000"/>
                </a:solidFill>
              </a:rPr>
              <a:t>Stogin</a:t>
            </a:r>
            <a:r>
              <a:rPr lang="en-US" dirty="0">
                <a:solidFill>
                  <a:srgbClr val="FF0000"/>
                </a:solidFill>
              </a:rPr>
              <a:t> and Mali et al., </a:t>
            </a:r>
            <a:r>
              <a:rPr lang="en-US" dirty="0" err="1">
                <a:solidFill>
                  <a:srgbClr val="FF0000"/>
                </a:solidFill>
              </a:rPr>
              <a:t>Arxiv</a:t>
            </a:r>
            <a:r>
              <a:rPr lang="en-US" dirty="0">
                <a:solidFill>
                  <a:srgbClr val="FF0000"/>
                </a:solidFill>
              </a:rPr>
              <a:t> ’20</a:t>
            </a:r>
          </a:p>
        </p:txBody>
      </p:sp>
    </p:spTree>
    <p:extLst>
      <p:ext uri="{BB962C8B-B14F-4D97-AF65-F5344CB8AC3E}">
        <p14:creationId xmlns:p14="http://schemas.microsoft.com/office/powerpoint/2010/main" val="65620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BAF9-229B-5C4A-B47A-1C8CDF231849}"/>
              </a:ext>
            </a:extLst>
          </p:cNvPr>
          <p:cNvSpPr>
            <a:spLocks noGrp="1"/>
          </p:cNvSpPr>
          <p:nvPr>
            <p:ph type="title"/>
          </p:nvPr>
        </p:nvSpPr>
        <p:spPr/>
        <p:txBody>
          <a:bodyPr/>
          <a:lstStyle/>
          <a:p>
            <a:r>
              <a:rPr lang="en-US" dirty="0"/>
              <a:t>What are Tensors?</a:t>
            </a:r>
          </a:p>
        </p:txBody>
      </p:sp>
      <p:sp>
        <p:nvSpPr>
          <p:cNvPr id="4" name="Slide Number Placeholder 3">
            <a:extLst>
              <a:ext uri="{FF2B5EF4-FFF2-40B4-BE49-F238E27FC236}">
                <a16:creationId xmlns:a16="http://schemas.microsoft.com/office/drawing/2014/main" id="{B311C673-1FD6-D649-BE80-6E2AC99C8E02}"/>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Rectangle 5">
            <a:extLst>
              <a:ext uri="{FF2B5EF4-FFF2-40B4-BE49-F238E27FC236}">
                <a16:creationId xmlns:a16="http://schemas.microsoft.com/office/drawing/2014/main" id="{B38831CB-0B83-A84F-B65D-F0E8CA27EE81}"/>
              </a:ext>
            </a:extLst>
          </p:cNvPr>
          <p:cNvSpPr/>
          <p:nvPr/>
        </p:nvSpPr>
        <p:spPr>
          <a:xfrm>
            <a:off x="1661160" y="2788920"/>
            <a:ext cx="2164080" cy="1783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FA13B0C8-FF5B-1947-B4FC-E210D832C8F8}"/>
              </a:ext>
            </a:extLst>
          </p:cNvPr>
          <p:cNvSpPr/>
          <p:nvPr/>
        </p:nvSpPr>
        <p:spPr>
          <a:xfrm>
            <a:off x="7269480" y="2788920"/>
            <a:ext cx="2164080" cy="17830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5F1E11-E3CD-F045-A815-42EFDC4C5929}"/>
                  </a:ext>
                </a:extLst>
              </p:cNvPr>
              <p:cNvSpPr txBox="1"/>
              <p:nvPr/>
            </p:nvSpPr>
            <p:spPr>
              <a:xfrm>
                <a:off x="1661160" y="4997830"/>
                <a:ext cx="166116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9" name="TextBox 8">
                <a:extLst>
                  <a:ext uri="{FF2B5EF4-FFF2-40B4-BE49-F238E27FC236}">
                    <a16:creationId xmlns:a16="http://schemas.microsoft.com/office/drawing/2014/main" id="{3F5F1E11-E3CD-F045-A815-42EFDC4C5929}"/>
                  </a:ext>
                </a:extLst>
              </p:cNvPr>
              <p:cNvSpPr txBox="1">
                <a:spLocks noRot="1" noChangeAspect="1" noMove="1" noResize="1" noEditPoints="1" noAdjustHandles="1" noChangeArrowheads="1" noChangeShapeType="1" noTextEdit="1"/>
              </p:cNvSpPr>
              <p:nvPr/>
            </p:nvSpPr>
            <p:spPr>
              <a:xfrm>
                <a:off x="1661160" y="4997830"/>
                <a:ext cx="1661160" cy="374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F55CDE-8529-864C-90E4-339418ECD58C}"/>
                  </a:ext>
                </a:extLst>
              </p:cNvPr>
              <p:cNvSpPr txBox="1"/>
              <p:nvPr/>
            </p:nvSpPr>
            <p:spPr>
              <a:xfrm>
                <a:off x="7269480" y="4997830"/>
                <a:ext cx="1991106"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T</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10" name="TextBox 9">
                <a:extLst>
                  <a:ext uri="{FF2B5EF4-FFF2-40B4-BE49-F238E27FC236}">
                    <a16:creationId xmlns:a16="http://schemas.microsoft.com/office/drawing/2014/main" id="{70F55CDE-8529-864C-90E4-339418ECD58C}"/>
                  </a:ext>
                </a:extLst>
              </p:cNvPr>
              <p:cNvSpPr txBox="1">
                <a:spLocks noRot="1" noChangeAspect="1" noMove="1" noResize="1" noEditPoints="1" noAdjustHandles="1" noChangeArrowheads="1" noChangeShapeType="1" noTextEdit="1"/>
              </p:cNvSpPr>
              <p:nvPr/>
            </p:nvSpPr>
            <p:spPr>
              <a:xfrm>
                <a:off x="7269480" y="4997830"/>
                <a:ext cx="1991106" cy="37427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25AB369-6001-CF4F-8B58-F0102AB3C0B4}"/>
              </a:ext>
            </a:extLst>
          </p:cNvPr>
          <p:cNvSpPr txBox="1"/>
          <p:nvPr/>
        </p:nvSpPr>
        <p:spPr>
          <a:xfrm>
            <a:off x="2407920" y="3495794"/>
            <a:ext cx="594360" cy="369332"/>
          </a:xfrm>
          <a:prstGeom prst="rect">
            <a:avLst/>
          </a:prstGeom>
          <a:noFill/>
        </p:spPr>
        <p:txBody>
          <a:bodyPr wrap="square" rtlCol="0">
            <a:spAutoFit/>
          </a:bodyPr>
          <a:lstStyle/>
          <a:p>
            <a:r>
              <a:rPr lang="en-US" dirty="0"/>
              <a:t>M</a:t>
            </a:r>
          </a:p>
        </p:txBody>
      </p:sp>
      <p:sp>
        <p:nvSpPr>
          <p:cNvPr id="12" name="TextBox 11">
            <a:extLst>
              <a:ext uri="{FF2B5EF4-FFF2-40B4-BE49-F238E27FC236}">
                <a16:creationId xmlns:a16="http://schemas.microsoft.com/office/drawing/2014/main" id="{423D0C53-76F5-1B4B-8BA2-6C92AB39714A}"/>
              </a:ext>
            </a:extLst>
          </p:cNvPr>
          <p:cNvSpPr txBox="1"/>
          <p:nvPr/>
        </p:nvSpPr>
        <p:spPr>
          <a:xfrm>
            <a:off x="7901940" y="3680460"/>
            <a:ext cx="594360" cy="369332"/>
          </a:xfrm>
          <a:prstGeom prst="rect">
            <a:avLst/>
          </a:prstGeom>
          <a:noFill/>
        </p:spPr>
        <p:txBody>
          <a:bodyPr wrap="square" rtlCol="0">
            <a:spAutoFit/>
          </a:bodyPr>
          <a:lstStyle/>
          <a:p>
            <a:r>
              <a:rPr lang="en-US" dirty="0"/>
              <a:t>T</a:t>
            </a:r>
          </a:p>
        </p:txBody>
      </p:sp>
      <p:sp>
        <p:nvSpPr>
          <p:cNvPr id="13" name="TextBox 12">
            <a:extLst>
              <a:ext uri="{FF2B5EF4-FFF2-40B4-BE49-F238E27FC236}">
                <a16:creationId xmlns:a16="http://schemas.microsoft.com/office/drawing/2014/main" id="{3BD67242-EBC5-8C4F-9B0F-F88AD429AAE2}"/>
              </a:ext>
            </a:extLst>
          </p:cNvPr>
          <p:cNvSpPr txBox="1"/>
          <p:nvPr/>
        </p:nvSpPr>
        <p:spPr>
          <a:xfrm>
            <a:off x="1235964" y="3680460"/>
            <a:ext cx="594360" cy="369332"/>
          </a:xfrm>
          <a:prstGeom prst="rect">
            <a:avLst/>
          </a:prstGeom>
          <a:noFill/>
        </p:spPr>
        <p:txBody>
          <a:bodyPr wrap="square" rtlCol="0">
            <a:spAutoFit/>
          </a:bodyPr>
          <a:lstStyle/>
          <a:p>
            <a:r>
              <a:rPr lang="en-US" dirty="0"/>
              <a:t>d1</a:t>
            </a:r>
          </a:p>
        </p:txBody>
      </p:sp>
      <p:sp>
        <p:nvSpPr>
          <p:cNvPr id="14" name="TextBox 13">
            <a:extLst>
              <a:ext uri="{FF2B5EF4-FFF2-40B4-BE49-F238E27FC236}">
                <a16:creationId xmlns:a16="http://schemas.microsoft.com/office/drawing/2014/main" id="{693C72DF-C5D4-7542-A527-56B1C988DBBF}"/>
              </a:ext>
            </a:extLst>
          </p:cNvPr>
          <p:cNvSpPr txBox="1"/>
          <p:nvPr/>
        </p:nvSpPr>
        <p:spPr>
          <a:xfrm>
            <a:off x="2293620" y="4596646"/>
            <a:ext cx="594360" cy="369332"/>
          </a:xfrm>
          <a:prstGeom prst="rect">
            <a:avLst/>
          </a:prstGeom>
          <a:noFill/>
        </p:spPr>
        <p:txBody>
          <a:bodyPr wrap="square" rtlCol="0">
            <a:spAutoFit/>
          </a:bodyPr>
          <a:lstStyle/>
          <a:p>
            <a:r>
              <a:rPr lang="en-US" dirty="0"/>
              <a:t>d2</a:t>
            </a:r>
          </a:p>
        </p:txBody>
      </p:sp>
      <p:sp>
        <p:nvSpPr>
          <p:cNvPr id="16" name="TextBox 15">
            <a:extLst>
              <a:ext uri="{FF2B5EF4-FFF2-40B4-BE49-F238E27FC236}">
                <a16:creationId xmlns:a16="http://schemas.microsoft.com/office/drawing/2014/main" id="{23983A7F-BD1E-E243-A60F-391BB42070DD}"/>
              </a:ext>
            </a:extLst>
          </p:cNvPr>
          <p:cNvSpPr txBox="1"/>
          <p:nvPr/>
        </p:nvSpPr>
        <p:spPr>
          <a:xfrm>
            <a:off x="7940040" y="4596646"/>
            <a:ext cx="594360" cy="369332"/>
          </a:xfrm>
          <a:prstGeom prst="rect">
            <a:avLst/>
          </a:prstGeom>
          <a:noFill/>
        </p:spPr>
        <p:txBody>
          <a:bodyPr wrap="square" rtlCol="0">
            <a:spAutoFit/>
          </a:bodyPr>
          <a:lstStyle/>
          <a:p>
            <a:r>
              <a:rPr lang="en-US" dirty="0"/>
              <a:t>d2</a:t>
            </a:r>
          </a:p>
        </p:txBody>
      </p:sp>
      <p:sp>
        <p:nvSpPr>
          <p:cNvPr id="17" name="TextBox 16">
            <a:extLst>
              <a:ext uri="{FF2B5EF4-FFF2-40B4-BE49-F238E27FC236}">
                <a16:creationId xmlns:a16="http://schemas.microsoft.com/office/drawing/2014/main" id="{1C218E1F-031E-C64F-ABC6-780833B6FD9D}"/>
              </a:ext>
            </a:extLst>
          </p:cNvPr>
          <p:cNvSpPr txBox="1"/>
          <p:nvPr/>
        </p:nvSpPr>
        <p:spPr>
          <a:xfrm>
            <a:off x="6848094" y="3832860"/>
            <a:ext cx="594360" cy="369332"/>
          </a:xfrm>
          <a:prstGeom prst="rect">
            <a:avLst/>
          </a:prstGeom>
          <a:noFill/>
        </p:spPr>
        <p:txBody>
          <a:bodyPr wrap="square" rtlCol="0">
            <a:spAutoFit/>
          </a:bodyPr>
          <a:lstStyle/>
          <a:p>
            <a:r>
              <a:rPr lang="en-US" dirty="0"/>
              <a:t>d1</a:t>
            </a:r>
          </a:p>
        </p:txBody>
      </p:sp>
      <p:sp>
        <p:nvSpPr>
          <p:cNvPr id="18" name="TextBox 17">
            <a:extLst>
              <a:ext uri="{FF2B5EF4-FFF2-40B4-BE49-F238E27FC236}">
                <a16:creationId xmlns:a16="http://schemas.microsoft.com/office/drawing/2014/main" id="{C8BEE9DD-65EA-E043-90B7-F50A1FD20E86}"/>
              </a:ext>
            </a:extLst>
          </p:cNvPr>
          <p:cNvSpPr txBox="1"/>
          <p:nvPr/>
        </p:nvSpPr>
        <p:spPr>
          <a:xfrm>
            <a:off x="9260586" y="4202192"/>
            <a:ext cx="594360" cy="369332"/>
          </a:xfrm>
          <a:prstGeom prst="rect">
            <a:avLst/>
          </a:prstGeom>
          <a:noFill/>
        </p:spPr>
        <p:txBody>
          <a:bodyPr wrap="square" rtlCol="0">
            <a:spAutoFit/>
          </a:bodyPr>
          <a:lstStyle/>
          <a:p>
            <a:r>
              <a:rPr lang="en-US" dirty="0"/>
              <a:t>d3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81C8C4-5F9B-384F-B822-B3640E5FC664}"/>
                  </a:ext>
                </a:extLst>
              </p:cNvPr>
              <p:cNvSpPr txBox="1"/>
              <p:nvPr/>
            </p:nvSpPr>
            <p:spPr>
              <a:xfrm>
                <a:off x="1550670" y="5372100"/>
                <a:ext cx="354330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Μ</m:t>
                          </m:r>
                        </m:e>
                        <m:sub>
                          <m:r>
                            <a:rPr lang="en-US" b="0" i="1" smtClean="0">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oMath>
                  </m:oMathPara>
                </a14:m>
                <a:endParaRPr lang="en-US" dirty="0"/>
              </a:p>
            </p:txBody>
          </p:sp>
        </mc:Choice>
        <mc:Fallback xmlns="">
          <p:sp>
            <p:nvSpPr>
              <p:cNvPr id="19" name="TextBox 18">
                <a:extLst>
                  <a:ext uri="{FF2B5EF4-FFF2-40B4-BE49-F238E27FC236}">
                    <a16:creationId xmlns:a16="http://schemas.microsoft.com/office/drawing/2014/main" id="{6881C8C4-5F9B-384F-B822-B3640E5FC664}"/>
                  </a:ext>
                </a:extLst>
              </p:cNvPr>
              <p:cNvSpPr txBox="1">
                <a:spLocks noRot="1" noChangeAspect="1" noMove="1" noResize="1" noEditPoints="1" noAdjustHandles="1" noChangeArrowheads="1" noChangeShapeType="1" noTextEdit="1"/>
              </p:cNvSpPr>
              <p:nvPr/>
            </p:nvSpPr>
            <p:spPr>
              <a:xfrm>
                <a:off x="1550670" y="5372100"/>
                <a:ext cx="3543300" cy="391646"/>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0CA07E-B82D-FF47-8B68-469A0B0EBA50}"/>
                  </a:ext>
                </a:extLst>
              </p:cNvPr>
              <p:cNvSpPr txBox="1"/>
              <p:nvPr/>
            </p:nvSpPr>
            <p:spPr>
              <a:xfrm>
                <a:off x="6762750" y="5391808"/>
                <a:ext cx="424053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𝑖𝑗𝑘</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3</m:t>
                          </m:r>
                        </m:e>
                      </m:d>
                    </m:oMath>
                  </m:oMathPara>
                </a14:m>
                <a:endParaRPr lang="en-US" dirty="0"/>
              </a:p>
            </p:txBody>
          </p:sp>
        </mc:Choice>
        <mc:Fallback xmlns="">
          <p:sp>
            <p:nvSpPr>
              <p:cNvPr id="20" name="TextBox 19">
                <a:extLst>
                  <a:ext uri="{FF2B5EF4-FFF2-40B4-BE49-F238E27FC236}">
                    <a16:creationId xmlns:a16="http://schemas.microsoft.com/office/drawing/2014/main" id="{A80CA07E-B82D-FF47-8B68-469A0B0EBA50}"/>
                  </a:ext>
                </a:extLst>
              </p:cNvPr>
              <p:cNvSpPr txBox="1">
                <a:spLocks noRot="1" noChangeAspect="1" noMove="1" noResize="1" noEditPoints="1" noAdjustHandles="1" noChangeArrowheads="1" noChangeShapeType="1" noTextEdit="1"/>
              </p:cNvSpPr>
              <p:nvPr/>
            </p:nvSpPr>
            <p:spPr>
              <a:xfrm>
                <a:off x="6762750" y="5391808"/>
                <a:ext cx="4240530" cy="391646"/>
              </a:xfrm>
              <a:prstGeom prst="rect">
                <a:avLst/>
              </a:prstGeom>
              <a:blipFill>
                <a:blip r:embed="rId6"/>
                <a:stretch>
                  <a:fillRect b="-937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96571DE-0CEA-1E41-9E56-1802052AEACA}"/>
              </a:ext>
            </a:extLst>
          </p:cNvPr>
          <p:cNvSpPr txBox="1"/>
          <p:nvPr/>
        </p:nvSpPr>
        <p:spPr>
          <a:xfrm>
            <a:off x="1661160" y="5372100"/>
            <a:ext cx="3432810" cy="411354"/>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418062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E91D-4F06-014F-964C-36E4009891F2}"/>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932D9867-F583-834D-BFA1-C164C4A1203D}"/>
              </a:ext>
            </a:extLst>
          </p:cNvPr>
          <p:cNvSpPr>
            <a:spLocks noGrp="1"/>
          </p:cNvSpPr>
          <p:nvPr>
            <p:ph idx="1"/>
          </p:nvPr>
        </p:nvSpPr>
        <p:spPr/>
        <p:txBody>
          <a:bodyPr/>
          <a:lstStyle/>
          <a:p>
            <a:r>
              <a:rPr lang="en-US" dirty="0"/>
              <a:t>First work to build interpretable model that is theoretically equivalent to pushdown automata</a:t>
            </a:r>
          </a:p>
          <a:p>
            <a:pPr lvl="1"/>
            <a:r>
              <a:rPr lang="en-US" dirty="0"/>
              <a:t>All prior works encode strings/input into the state of RNN, whereas we </a:t>
            </a:r>
            <a:r>
              <a:rPr lang="en-US" b="1" dirty="0"/>
              <a:t>encode PDA state</a:t>
            </a:r>
            <a:r>
              <a:rPr lang="en-US" dirty="0"/>
              <a:t>.</a:t>
            </a:r>
          </a:p>
          <a:p>
            <a:pPr lvl="1"/>
            <a:r>
              <a:rPr lang="en-US" dirty="0"/>
              <a:t>This leads to RNN = PDA for any strings, whereas </a:t>
            </a:r>
            <a:r>
              <a:rPr lang="en-US" b="1" dirty="0"/>
              <a:t>first-order RNN </a:t>
            </a:r>
            <a:r>
              <a:rPr lang="en-US" dirty="0"/>
              <a:t>would require different </a:t>
            </a:r>
            <a:r>
              <a:rPr lang="en-US" b="1" dirty="0"/>
              <a:t>different RNN for each input</a:t>
            </a:r>
          </a:p>
          <a:p>
            <a:endParaRPr lang="en-US" dirty="0"/>
          </a:p>
          <a:p>
            <a:endParaRPr lang="en-US" dirty="0"/>
          </a:p>
        </p:txBody>
      </p:sp>
      <p:sp>
        <p:nvSpPr>
          <p:cNvPr id="4" name="Slide Number Placeholder 3">
            <a:extLst>
              <a:ext uri="{FF2B5EF4-FFF2-40B4-BE49-F238E27FC236}">
                <a16:creationId xmlns:a16="http://schemas.microsoft.com/office/drawing/2014/main" id="{09622139-71A6-FE43-99E7-C230E0712B53}"/>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860674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E91D-4F06-014F-964C-36E4009891F2}"/>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932D9867-F583-834D-BFA1-C164C4A1203D}"/>
              </a:ext>
            </a:extLst>
          </p:cNvPr>
          <p:cNvSpPr>
            <a:spLocks noGrp="1"/>
          </p:cNvSpPr>
          <p:nvPr>
            <p:ph idx="1"/>
          </p:nvPr>
        </p:nvSpPr>
        <p:spPr/>
        <p:txBody>
          <a:bodyPr/>
          <a:lstStyle/>
          <a:p>
            <a:r>
              <a:rPr lang="en-US" dirty="0"/>
              <a:t>First work to build interpretable model that is theoretically equivalent to pushdown automata</a:t>
            </a:r>
          </a:p>
          <a:p>
            <a:pPr lvl="1"/>
            <a:r>
              <a:rPr lang="en-US" dirty="0"/>
              <a:t>All prior works encode strings/input into the state of RNN, whereas we </a:t>
            </a:r>
            <a:r>
              <a:rPr lang="en-US" b="1" dirty="0"/>
              <a:t>encode PDA state</a:t>
            </a:r>
            <a:r>
              <a:rPr lang="en-US" dirty="0"/>
              <a:t>.</a:t>
            </a:r>
          </a:p>
          <a:p>
            <a:pPr lvl="1"/>
            <a:r>
              <a:rPr lang="en-US" dirty="0"/>
              <a:t>This leads to RNN = PDA for any strings, whereas </a:t>
            </a:r>
            <a:r>
              <a:rPr lang="en-US" b="1" dirty="0"/>
              <a:t>first-order RNN </a:t>
            </a:r>
            <a:r>
              <a:rPr lang="en-US" dirty="0"/>
              <a:t>would require </a:t>
            </a:r>
            <a:r>
              <a:rPr lang="en-US" b="1" dirty="0"/>
              <a:t>different model for each input</a:t>
            </a:r>
            <a:endParaRPr lang="en-US" dirty="0"/>
          </a:p>
          <a:p>
            <a:r>
              <a:rPr lang="en-US" dirty="0"/>
              <a:t>First work to show tensor RNNs or any type of neural network with finite weight and bounded precision can recognize any class of push down automata (PDA)</a:t>
            </a:r>
          </a:p>
          <a:p>
            <a:endParaRPr lang="en-US" dirty="0"/>
          </a:p>
        </p:txBody>
      </p:sp>
      <p:sp>
        <p:nvSpPr>
          <p:cNvPr id="4" name="Slide Number Placeholder 3">
            <a:extLst>
              <a:ext uri="{FF2B5EF4-FFF2-40B4-BE49-F238E27FC236}">
                <a16:creationId xmlns:a16="http://schemas.microsoft.com/office/drawing/2014/main" id="{09622139-71A6-FE43-99E7-C230E0712B53}"/>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398565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E91D-4F06-014F-964C-36E4009891F2}"/>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932D9867-F583-834D-BFA1-C164C4A1203D}"/>
              </a:ext>
            </a:extLst>
          </p:cNvPr>
          <p:cNvSpPr>
            <a:spLocks noGrp="1"/>
          </p:cNvSpPr>
          <p:nvPr>
            <p:ph idx="1"/>
          </p:nvPr>
        </p:nvSpPr>
        <p:spPr/>
        <p:txBody>
          <a:bodyPr/>
          <a:lstStyle/>
          <a:p>
            <a:r>
              <a:rPr lang="en-US" dirty="0"/>
              <a:t>First work to build interpretable model that is theoretically equivalent to pushdown automata</a:t>
            </a:r>
          </a:p>
          <a:p>
            <a:pPr lvl="1"/>
            <a:r>
              <a:rPr lang="en-US" dirty="0"/>
              <a:t>All prior works encode strings/input into the state of RNN, whereas we </a:t>
            </a:r>
            <a:r>
              <a:rPr lang="en-US" b="1" dirty="0"/>
              <a:t>encode PDA state</a:t>
            </a:r>
            <a:r>
              <a:rPr lang="en-US" dirty="0"/>
              <a:t>.</a:t>
            </a:r>
          </a:p>
          <a:p>
            <a:pPr lvl="1"/>
            <a:r>
              <a:rPr lang="en-US" dirty="0"/>
              <a:t>This leads to RNN = PDA for any strings, whereas </a:t>
            </a:r>
            <a:r>
              <a:rPr lang="en-US" b="1" dirty="0"/>
              <a:t>first-order RNN </a:t>
            </a:r>
            <a:r>
              <a:rPr lang="en-US" dirty="0"/>
              <a:t>would require </a:t>
            </a:r>
            <a:r>
              <a:rPr lang="en-US" b="1" dirty="0"/>
              <a:t>different model for each input</a:t>
            </a:r>
            <a:endParaRPr lang="en-US" dirty="0"/>
          </a:p>
          <a:p>
            <a:r>
              <a:rPr lang="en-US" dirty="0"/>
              <a:t>First work to show tensor RNNs with finite weight and bounded precision can recognize any class of push down automata (PDA)</a:t>
            </a:r>
          </a:p>
          <a:p>
            <a:r>
              <a:rPr lang="en-US" dirty="0"/>
              <a:t>First work to show equivalence with PDA with differentiable stack</a:t>
            </a:r>
          </a:p>
          <a:p>
            <a:endParaRPr lang="en-US" dirty="0"/>
          </a:p>
        </p:txBody>
      </p:sp>
      <p:sp>
        <p:nvSpPr>
          <p:cNvPr id="4" name="Slide Number Placeholder 3">
            <a:extLst>
              <a:ext uri="{FF2B5EF4-FFF2-40B4-BE49-F238E27FC236}">
                <a16:creationId xmlns:a16="http://schemas.microsoft.com/office/drawing/2014/main" id="{09622139-71A6-FE43-99E7-C230E0712B53}"/>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999350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E91D-4F06-014F-964C-36E4009891F2}"/>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932D9867-F583-834D-BFA1-C164C4A1203D}"/>
              </a:ext>
            </a:extLst>
          </p:cNvPr>
          <p:cNvSpPr>
            <a:spLocks noGrp="1"/>
          </p:cNvSpPr>
          <p:nvPr>
            <p:ph idx="1"/>
          </p:nvPr>
        </p:nvSpPr>
        <p:spPr/>
        <p:txBody>
          <a:bodyPr>
            <a:normAutofit fontScale="85000" lnSpcReduction="20000"/>
          </a:bodyPr>
          <a:lstStyle/>
          <a:p>
            <a:r>
              <a:rPr lang="en-US" dirty="0"/>
              <a:t>First work to build interpretable model that is theoretically equivalent to pushdown automata</a:t>
            </a:r>
          </a:p>
          <a:p>
            <a:pPr lvl="1"/>
            <a:r>
              <a:rPr lang="en-US" dirty="0"/>
              <a:t>All prior works encode strings/input into the state of RNN, whereas we </a:t>
            </a:r>
            <a:r>
              <a:rPr lang="en-US" b="1" dirty="0"/>
              <a:t>encode PDA state</a:t>
            </a:r>
            <a:r>
              <a:rPr lang="en-US" dirty="0"/>
              <a:t>.</a:t>
            </a:r>
          </a:p>
          <a:p>
            <a:pPr lvl="1"/>
            <a:r>
              <a:rPr lang="en-US" dirty="0"/>
              <a:t>This leads to RNN = PDA for any strings, whereas </a:t>
            </a:r>
            <a:r>
              <a:rPr lang="en-US" b="1" dirty="0"/>
              <a:t>first-order RNN </a:t>
            </a:r>
            <a:r>
              <a:rPr lang="en-US" dirty="0"/>
              <a:t>would require </a:t>
            </a:r>
            <a:r>
              <a:rPr lang="en-US" b="1" dirty="0"/>
              <a:t>different model for each input</a:t>
            </a:r>
            <a:endParaRPr lang="en-US" dirty="0"/>
          </a:p>
          <a:p>
            <a:r>
              <a:rPr lang="en-US" dirty="0"/>
              <a:t>First work to show tensor RNNs with finite weight and bounded precision can recognize any class of push down automata (PDA)</a:t>
            </a:r>
          </a:p>
          <a:p>
            <a:r>
              <a:rPr lang="en-US" dirty="0"/>
              <a:t>First work to show equivalence with PDA with differentiable stack</a:t>
            </a:r>
          </a:p>
          <a:p>
            <a:r>
              <a:rPr lang="en-US" dirty="0"/>
              <a:t>First work to show upper bound for number of neurons required to construct Tensor RNNs to recognize any PDA.</a:t>
            </a:r>
          </a:p>
          <a:p>
            <a:pPr lvl="1"/>
            <a:r>
              <a:rPr lang="en-US" dirty="0"/>
              <a:t>For a state machine with n states, input alphabet of size m1, a stack alphabet of size m2, and a stack with maximum capacity s, our algorithm can construct a sparse recurrent network with </a:t>
            </a:r>
            <a:r>
              <a:rPr lang="en-US" b="1" dirty="0"/>
              <a:t>O(n) state neurons, O(m1m2n(m1 + m2 + n)) </a:t>
            </a:r>
            <a:r>
              <a:rPr lang="en-US" dirty="0"/>
              <a:t>weights and a stack memory footprint of </a:t>
            </a:r>
            <a:r>
              <a:rPr lang="en-US" b="1" dirty="0"/>
              <a:t>size O(sm2) </a:t>
            </a:r>
            <a:r>
              <a:rPr lang="en-US" dirty="0"/>
              <a:t>to approximate any PDA.</a:t>
            </a:r>
          </a:p>
          <a:p>
            <a:endParaRPr lang="en-US" dirty="0"/>
          </a:p>
          <a:p>
            <a:endParaRPr lang="en-US" dirty="0"/>
          </a:p>
        </p:txBody>
      </p:sp>
      <p:sp>
        <p:nvSpPr>
          <p:cNvPr id="4" name="Slide Number Placeholder 3">
            <a:extLst>
              <a:ext uri="{FF2B5EF4-FFF2-40B4-BE49-F238E27FC236}">
                <a16:creationId xmlns:a16="http://schemas.microsoft.com/office/drawing/2014/main" id="{09622139-71A6-FE43-99E7-C230E0712B53}"/>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1438293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5DCD-8AE3-474B-A0AB-026E5A2ABF15}"/>
              </a:ext>
            </a:extLst>
          </p:cNvPr>
          <p:cNvSpPr>
            <a:spLocks noGrp="1"/>
          </p:cNvSpPr>
          <p:nvPr>
            <p:ph type="title"/>
          </p:nvPr>
        </p:nvSpPr>
        <p:spPr>
          <a:xfrm>
            <a:off x="838200" y="37321"/>
            <a:ext cx="10515600" cy="1325563"/>
          </a:xfrm>
        </p:spPr>
        <p:txBody>
          <a:bodyPr/>
          <a:lstStyle/>
          <a:p>
            <a:r>
              <a:rPr lang="en-US" dirty="0"/>
              <a:t>Stability of NNPDA</a:t>
            </a:r>
          </a:p>
        </p:txBody>
      </p:sp>
      <p:sp>
        <p:nvSpPr>
          <p:cNvPr id="6" name="TextBox 5">
            <a:extLst>
              <a:ext uri="{FF2B5EF4-FFF2-40B4-BE49-F238E27FC236}">
                <a16:creationId xmlns:a16="http://schemas.microsoft.com/office/drawing/2014/main" id="{2F203377-E0AC-3943-9C5F-924F03094048}"/>
              </a:ext>
            </a:extLst>
          </p:cNvPr>
          <p:cNvSpPr txBox="1"/>
          <p:nvPr/>
        </p:nvSpPr>
        <p:spPr>
          <a:xfrm>
            <a:off x="6273513" y="438492"/>
            <a:ext cx="4800600" cy="523220"/>
          </a:xfrm>
          <a:prstGeom prst="rect">
            <a:avLst/>
          </a:prstGeom>
          <a:noFill/>
        </p:spPr>
        <p:txBody>
          <a:bodyPr wrap="square" rtlCol="0">
            <a:spAutoFit/>
          </a:bodyPr>
          <a:lstStyle/>
          <a:p>
            <a:r>
              <a:rPr lang="en-US" sz="2800" dirty="0" err="1">
                <a:solidFill>
                  <a:srgbClr val="FF0000"/>
                </a:solidFill>
              </a:rPr>
              <a:t>Stogin</a:t>
            </a:r>
            <a:r>
              <a:rPr lang="en-US" sz="2800" dirty="0">
                <a:solidFill>
                  <a:srgbClr val="FF0000"/>
                </a:solidFill>
              </a:rPr>
              <a:t> and Mali, </a:t>
            </a:r>
            <a:r>
              <a:rPr lang="en-US" sz="2800" dirty="0" err="1">
                <a:solidFill>
                  <a:srgbClr val="FF0000"/>
                </a:solidFill>
              </a:rPr>
              <a:t>arXiv</a:t>
            </a:r>
            <a:r>
              <a:rPr lang="en-US" sz="2800" dirty="0">
                <a:solidFill>
                  <a:srgbClr val="FF0000"/>
                </a:solidFill>
              </a:rPr>
              <a:t> ‘20</a:t>
            </a:r>
          </a:p>
        </p:txBody>
      </p:sp>
      <p:sp>
        <p:nvSpPr>
          <p:cNvPr id="7" name="TextBox 6">
            <a:extLst>
              <a:ext uri="{FF2B5EF4-FFF2-40B4-BE49-F238E27FC236}">
                <a16:creationId xmlns:a16="http://schemas.microsoft.com/office/drawing/2014/main" id="{E44B1C49-3E02-F949-9E46-E7C394EE5785}"/>
              </a:ext>
            </a:extLst>
          </p:cNvPr>
          <p:cNvSpPr txBox="1"/>
          <p:nvPr/>
        </p:nvSpPr>
        <p:spPr>
          <a:xfrm>
            <a:off x="838200" y="4011733"/>
            <a:ext cx="9180443" cy="2585323"/>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This proves that NNPDA is </a:t>
            </a:r>
            <a:r>
              <a:rPr lang="en-US" dirty="0">
                <a:solidFill>
                  <a:srgbClr val="0070C0"/>
                </a:solidFill>
              </a:rPr>
              <a:t>equivalent </a:t>
            </a:r>
            <a:r>
              <a:rPr lang="en-US" dirty="0"/>
              <a:t>to </a:t>
            </a:r>
            <a:r>
              <a:rPr lang="en-US" dirty="0">
                <a:solidFill>
                  <a:srgbClr val="FF0000"/>
                </a:solidFill>
              </a:rPr>
              <a:t>PDA</a:t>
            </a:r>
            <a:r>
              <a:rPr lang="en-US" dirty="0"/>
              <a:t>.</a:t>
            </a:r>
          </a:p>
          <a:p>
            <a:pPr marL="285750" indent="-285750">
              <a:buFont typeface="Arial" panose="020B0604020202020204" pitchFamily="34" charset="0"/>
              <a:buChar char="•"/>
            </a:pPr>
            <a:r>
              <a:rPr lang="en-US" dirty="0">
                <a:solidFill>
                  <a:srgbClr val="FF0000"/>
                </a:solidFill>
              </a:rPr>
              <a:t>First work </a:t>
            </a:r>
            <a:r>
              <a:rPr lang="en-US" dirty="0"/>
              <a:t>to show computational power of RNNs with </a:t>
            </a:r>
            <a:r>
              <a:rPr lang="en-US" dirty="0">
                <a:solidFill>
                  <a:srgbClr val="0070C0"/>
                </a:solidFill>
              </a:rPr>
              <a:t>finite precision and weights </a:t>
            </a:r>
            <a:r>
              <a:rPr lang="en-US" dirty="0"/>
              <a:t>(PDA)</a:t>
            </a:r>
          </a:p>
          <a:p>
            <a:pPr marL="285750" indent="-285750">
              <a:buFont typeface="Arial" panose="020B0604020202020204" pitchFamily="34" charset="0"/>
              <a:buChar char="•"/>
            </a:pPr>
            <a:r>
              <a:rPr lang="en-US" dirty="0"/>
              <a:t>For a state machine with n states, input alphabet of size m1, a stack alphabet of size m2, and a stack with maximum capacity s, our algorithm can </a:t>
            </a:r>
            <a:r>
              <a:rPr lang="en-US" dirty="0">
                <a:solidFill>
                  <a:srgbClr val="FF0000"/>
                </a:solidFill>
              </a:rPr>
              <a:t>construct a sparse recurrent network </a:t>
            </a:r>
            <a:r>
              <a:rPr lang="en-US" dirty="0"/>
              <a:t>with O(n) </a:t>
            </a:r>
            <a:r>
              <a:rPr lang="en-US" dirty="0">
                <a:solidFill>
                  <a:srgbClr val="0070C0"/>
                </a:solidFill>
              </a:rPr>
              <a:t>state neurons</a:t>
            </a:r>
            <a:r>
              <a:rPr lang="en-US" dirty="0"/>
              <a:t>, O(m1m2n(m1 + m2 + n)) </a:t>
            </a:r>
            <a:r>
              <a:rPr lang="en-US" dirty="0">
                <a:solidFill>
                  <a:srgbClr val="0070C0"/>
                </a:solidFill>
              </a:rPr>
              <a:t>weights</a:t>
            </a:r>
            <a:r>
              <a:rPr lang="en-US" dirty="0"/>
              <a:t> and a stack memory footprint of size O(sm2) to approximate any PDA.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Content Placeholder 8">
            <a:extLst>
              <a:ext uri="{FF2B5EF4-FFF2-40B4-BE49-F238E27FC236}">
                <a16:creationId xmlns:a16="http://schemas.microsoft.com/office/drawing/2014/main" id="{21C69A57-939F-AC40-9C85-895376A1D77E}"/>
              </a:ext>
            </a:extLst>
          </p:cNvPr>
          <p:cNvPicPr>
            <a:picLocks noGrp="1" noChangeAspect="1"/>
          </p:cNvPicPr>
          <p:nvPr>
            <p:ph idx="1"/>
          </p:nvPr>
        </p:nvPicPr>
        <p:blipFill>
          <a:blip r:embed="rId2"/>
          <a:stretch>
            <a:fillRect/>
          </a:stretch>
        </p:blipFill>
        <p:spPr>
          <a:xfrm>
            <a:off x="838200" y="1004857"/>
            <a:ext cx="9319352" cy="2842582"/>
          </a:xfrm>
        </p:spPr>
      </p:pic>
      <p:sp>
        <p:nvSpPr>
          <p:cNvPr id="3" name="Slide Number Placeholder 2">
            <a:extLst>
              <a:ext uri="{FF2B5EF4-FFF2-40B4-BE49-F238E27FC236}">
                <a16:creationId xmlns:a16="http://schemas.microsoft.com/office/drawing/2014/main" id="{C3124ED0-7033-B04A-9EFB-AE7E16328BCE}"/>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252609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C8AE-5733-2142-83A5-90DE2406B803}"/>
              </a:ext>
            </a:extLst>
          </p:cNvPr>
          <p:cNvSpPr>
            <a:spLocks noGrp="1"/>
          </p:cNvSpPr>
          <p:nvPr>
            <p:ph type="title"/>
          </p:nvPr>
        </p:nvSpPr>
        <p:spPr>
          <a:xfrm>
            <a:off x="165573" y="204034"/>
            <a:ext cx="10515600" cy="1325563"/>
          </a:xfrm>
        </p:spPr>
        <p:txBody>
          <a:bodyPr>
            <a:normAutofit/>
          </a:bodyPr>
          <a:lstStyle/>
          <a:p>
            <a:r>
              <a:rPr lang="en-US" dirty="0"/>
              <a:t>Empirical Performance ON CFLs</a:t>
            </a:r>
          </a:p>
        </p:txBody>
      </p:sp>
      <p:sp>
        <p:nvSpPr>
          <p:cNvPr id="3" name="Content Placeholder 2">
            <a:extLst>
              <a:ext uri="{FF2B5EF4-FFF2-40B4-BE49-F238E27FC236}">
                <a16:creationId xmlns:a16="http://schemas.microsoft.com/office/drawing/2014/main" id="{DCED4EAF-F961-FC40-8E8C-EE44AD661ECC}"/>
              </a:ext>
            </a:extLst>
          </p:cNvPr>
          <p:cNvSpPr>
            <a:spLocks noGrp="1"/>
          </p:cNvSpPr>
          <p:nvPr>
            <p:ph idx="1"/>
          </p:nvPr>
        </p:nvSpPr>
        <p:spPr>
          <a:xfrm>
            <a:off x="165573" y="1698163"/>
            <a:ext cx="10515600" cy="4351338"/>
          </a:xfrm>
        </p:spPr>
        <p:txBody>
          <a:bodyPr>
            <a:normAutofit lnSpcReduction="10000"/>
          </a:bodyPr>
          <a:lstStyle/>
          <a:p>
            <a:r>
              <a:rPr lang="en-US" sz="2600" dirty="0"/>
              <a:t>Multi-layer perceptron</a:t>
            </a:r>
          </a:p>
          <a:p>
            <a:r>
              <a:rPr lang="en-US" sz="2600" dirty="0"/>
              <a:t>Convolution neural networks (Resnet, VGG)</a:t>
            </a:r>
          </a:p>
          <a:p>
            <a:r>
              <a:rPr lang="en-US" sz="2600" dirty="0"/>
              <a:t>Recurrent neural networks (LSTM, GRU)</a:t>
            </a:r>
          </a:p>
          <a:p>
            <a:r>
              <a:rPr lang="en-US" sz="2600" dirty="0"/>
              <a:t>Transformers (BERT)</a:t>
            </a:r>
          </a:p>
          <a:p>
            <a:r>
              <a:rPr lang="en-US" sz="2600" dirty="0"/>
              <a:t>Autoregressive models (GPT-3)</a:t>
            </a:r>
          </a:p>
          <a:p>
            <a:endParaRPr lang="en-US" dirty="0"/>
          </a:p>
          <a:p>
            <a:endParaRPr lang="en-US" dirty="0"/>
          </a:p>
          <a:p>
            <a:r>
              <a:rPr lang="en-US" sz="2600" dirty="0"/>
              <a:t>Tensor RNNs with memory (NSPDA, NNPDA)</a:t>
            </a:r>
          </a:p>
          <a:p>
            <a:r>
              <a:rPr lang="en-US" sz="2600" dirty="0"/>
              <a:t>Few Recurrent neural networks with memory (</a:t>
            </a:r>
            <a:r>
              <a:rPr lang="en-US" sz="2600" dirty="0" err="1"/>
              <a:t>NTM,Diff-stackMRNN</a:t>
            </a:r>
            <a:r>
              <a:rPr lang="en-US" sz="2600" dirty="0"/>
              <a:t>)</a:t>
            </a:r>
          </a:p>
          <a:p>
            <a:pPr marL="0" indent="0">
              <a:buNone/>
            </a:pPr>
            <a:endParaRPr lang="en-US" dirty="0"/>
          </a:p>
        </p:txBody>
      </p:sp>
      <p:sp>
        <p:nvSpPr>
          <p:cNvPr id="4" name="Slide Number Placeholder 3">
            <a:extLst>
              <a:ext uri="{FF2B5EF4-FFF2-40B4-BE49-F238E27FC236}">
                <a16:creationId xmlns:a16="http://schemas.microsoft.com/office/drawing/2014/main" id="{634FB208-C7B3-E14E-B7E4-74F458F432C6}"/>
              </a:ext>
            </a:extLst>
          </p:cNvPr>
          <p:cNvSpPr>
            <a:spLocks noGrp="1"/>
          </p:cNvSpPr>
          <p:nvPr>
            <p:ph type="sldNum" sz="quarter" idx="12"/>
          </p:nvPr>
        </p:nvSpPr>
        <p:spPr/>
        <p:txBody>
          <a:bodyPr/>
          <a:lstStyle/>
          <a:p>
            <a:fld id="{6D22F896-40B5-4ADD-8801-0D06FADFA095}" type="slidenum">
              <a:rPr lang="en-US" smtClean="0"/>
              <a:t>35</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055C10-3A3F-7146-9CFB-BEA6A0173F76}"/>
                  </a:ext>
                </a:extLst>
              </p14:cNvPr>
              <p14:cNvContentPartPr/>
              <p14:nvPr/>
            </p14:nvContentPartPr>
            <p14:xfrm>
              <a:off x="4196400" y="2313600"/>
              <a:ext cx="360" cy="360"/>
            </p14:xfrm>
          </p:contentPart>
        </mc:Choice>
        <mc:Fallback xmlns="">
          <p:pic>
            <p:nvPicPr>
              <p:cNvPr id="6" name="Ink 5">
                <a:extLst>
                  <a:ext uri="{FF2B5EF4-FFF2-40B4-BE49-F238E27FC236}">
                    <a16:creationId xmlns:a16="http://schemas.microsoft.com/office/drawing/2014/main" id="{B2055C10-3A3F-7146-9CFB-BEA6A0173F76}"/>
                  </a:ext>
                </a:extLst>
              </p:cNvPr>
              <p:cNvPicPr/>
              <p:nvPr/>
            </p:nvPicPr>
            <p:blipFill>
              <a:blip r:embed="rId4"/>
              <a:stretch>
                <a:fillRect/>
              </a:stretch>
            </p:blipFill>
            <p:spPr>
              <a:xfrm>
                <a:off x="4187400" y="2304600"/>
                <a:ext cx="18000" cy="18000"/>
              </a:xfrm>
              <a:prstGeom prst="rect">
                <a:avLst/>
              </a:prstGeom>
            </p:spPr>
          </p:pic>
        </mc:Fallback>
      </mc:AlternateContent>
      <p:grpSp>
        <p:nvGrpSpPr>
          <p:cNvPr id="9" name="Group 8">
            <a:extLst>
              <a:ext uri="{FF2B5EF4-FFF2-40B4-BE49-F238E27FC236}">
                <a16:creationId xmlns:a16="http://schemas.microsoft.com/office/drawing/2014/main" id="{B1347EF1-BA97-A24B-BD9C-AD156C0BE002}"/>
              </a:ext>
            </a:extLst>
          </p:cNvPr>
          <p:cNvGrpSpPr/>
          <p:nvPr/>
        </p:nvGrpSpPr>
        <p:grpSpPr>
          <a:xfrm>
            <a:off x="3823440" y="2619960"/>
            <a:ext cx="360" cy="360"/>
            <a:chOff x="3823440" y="2619960"/>
            <a:chExt cx="360" cy="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857388-2264-1945-A060-9EF40FD5958A}"/>
                    </a:ext>
                  </a:extLst>
                </p14:cNvPr>
                <p14:cNvContentPartPr/>
                <p14:nvPr/>
              </p14:nvContentPartPr>
              <p14:xfrm>
                <a:off x="3823440" y="2619960"/>
                <a:ext cx="360" cy="360"/>
              </p14:xfrm>
            </p:contentPart>
          </mc:Choice>
          <mc:Fallback xmlns="">
            <p:pic>
              <p:nvPicPr>
                <p:cNvPr id="7" name="Ink 6">
                  <a:extLst>
                    <a:ext uri="{FF2B5EF4-FFF2-40B4-BE49-F238E27FC236}">
                      <a16:creationId xmlns:a16="http://schemas.microsoft.com/office/drawing/2014/main" id="{D8857388-2264-1945-A060-9EF40FD5958A}"/>
                    </a:ext>
                  </a:extLst>
                </p:cNvPr>
                <p:cNvPicPr/>
                <p:nvPr/>
              </p:nvPicPr>
              <p:blipFill>
                <a:blip r:embed="rId4"/>
                <a:stretch>
                  <a:fillRect/>
                </a:stretch>
              </p:blipFill>
              <p:spPr>
                <a:xfrm>
                  <a:off x="3814440" y="261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C2452CD-C8A2-BB44-AF24-4CEEDEF9C914}"/>
                    </a:ext>
                  </a:extLst>
                </p14:cNvPr>
                <p14:cNvContentPartPr/>
                <p14:nvPr/>
              </p14:nvContentPartPr>
              <p14:xfrm>
                <a:off x="3823440" y="2619960"/>
                <a:ext cx="360" cy="360"/>
              </p14:xfrm>
            </p:contentPart>
          </mc:Choice>
          <mc:Fallback xmlns="">
            <p:pic>
              <p:nvPicPr>
                <p:cNvPr id="8" name="Ink 7">
                  <a:extLst>
                    <a:ext uri="{FF2B5EF4-FFF2-40B4-BE49-F238E27FC236}">
                      <a16:creationId xmlns:a16="http://schemas.microsoft.com/office/drawing/2014/main" id="{8C2452CD-C8A2-BB44-AF24-4CEEDEF9C914}"/>
                    </a:ext>
                  </a:extLst>
                </p:cNvPr>
                <p:cNvPicPr/>
                <p:nvPr/>
              </p:nvPicPr>
              <p:blipFill>
                <a:blip r:embed="rId4"/>
                <a:stretch>
                  <a:fillRect/>
                </a:stretch>
              </p:blipFill>
              <p:spPr>
                <a:xfrm>
                  <a:off x="3814440" y="2610960"/>
                  <a:ext cx="18000" cy="18000"/>
                </a:xfrm>
                <a:prstGeom prst="rect">
                  <a:avLst/>
                </a:prstGeom>
              </p:spPr>
            </p:pic>
          </mc:Fallback>
        </mc:AlternateContent>
      </p:grpSp>
      <p:sp>
        <p:nvSpPr>
          <p:cNvPr id="12" name="TextBox 11">
            <a:extLst>
              <a:ext uri="{FF2B5EF4-FFF2-40B4-BE49-F238E27FC236}">
                <a16:creationId xmlns:a16="http://schemas.microsoft.com/office/drawing/2014/main" id="{16CDAD97-901E-F145-A807-96DAD28A0F75}"/>
              </a:ext>
            </a:extLst>
          </p:cNvPr>
          <p:cNvSpPr txBox="1"/>
          <p:nvPr/>
        </p:nvSpPr>
        <p:spPr>
          <a:xfrm>
            <a:off x="165573" y="1714481"/>
            <a:ext cx="9549420" cy="2336658"/>
          </a:xfrm>
          <a:prstGeom prst="rect">
            <a:avLst/>
          </a:prstGeom>
          <a:noFill/>
          <a:ln w="3810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5D97644F-061A-9341-93D6-ED92A06A86F3}"/>
              </a:ext>
            </a:extLst>
          </p:cNvPr>
          <p:cNvSpPr txBox="1"/>
          <p:nvPr/>
        </p:nvSpPr>
        <p:spPr>
          <a:xfrm>
            <a:off x="165573" y="4862099"/>
            <a:ext cx="9549420" cy="943317"/>
          </a:xfrm>
          <a:prstGeom prst="rect">
            <a:avLst/>
          </a:prstGeom>
          <a:noFill/>
          <a:ln w="38100">
            <a:solidFill>
              <a:srgbClr val="00B050"/>
            </a:solidFill>
          </a:ln>
        </p:spPr>
        <p:txBody>
          <a:bodyPr wrap="square" rtlCol="0">
            <a:spAutoFit/>
          </a:bodyPr>
          <a:lstStyle/>
          <a:p>
            <a:endParaRPr lang="en-US" dirty="0"/>
          </a:p>
        </p:txBody>
      </p:sp>
      <p:pic>
        <p:nvPicPr>
          <p:cNvPr id="17" name="Picture 16">
            <a:extLst>
              <a:ext uri="{FF2B5EF4-FFF2-40B4-BE49-F238E27FC236}">
                <a16:creationId xmlns:a16="http://schemas.microsoft.com/office/drawing/2014/main" id="{A5D9732C-D86C-D448-A8B7-AD976ADD4203}"/>
              </a:ext>
            </a:extLst>
          </p:cNvPr>
          <p:cNvPicPr>
            <a:picLocks noChangeAspect="1"/>
          </p:cNvPicPr>
          <p:nvPr/>
        </p:nvPicPr>
        <p:blipFill>
          <a:blip r:embed="rId7"/>
          <a:stretch>
            <a:fillRect/>
          </a:stretch>
        </p:blipFill>
        <p:spPr>
          <a:xfrm>
            <a:off x="9714993" y="4875784"/>
            <a:ext cx="1407159" cy="1407159"/>
          </a:xfrm>
          <a:prstGeom prst="rect">
            <a:avLst/>
          </a:prstGeom>
        </p:spPr>
      </p:pic>
      <p:cxnSp>
        <p:nvCxnSpPr>
          <p:cNvPr id="19" name="Straight Arrow Connector 18">
            <a:extLst>
              <a:ext uri="{FF2B5EF4-FFF2-40B4-BE49-F238E27FC236}">
                <a16:creationId xmlns:a16="http://schemas.microsoft.com/office/drawing/2014/main" id="{3E303B8E-5D6B-A249-9D8B-9E2A6EC5731B}"/>
              </a:ext>
            </a:extLst>
          </p:cNvPr>
          <p:cNvCxnSpPr>
            <a:cxnSpLocks/>
          </p:cNvCxnSpPr>
          <p:nvPr/>
        </p:nvCxnSpPr>
        <p:spPr>
          <a:xfrm flipV="1">
            <a:off x="10032332" y="4898809"/>
            <a:ext cx="317339" cy="757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02F9A69-B3CF-564F-B292-726CD1062834}"/>
              </a:ext>
            </a:extLst>
          </p:cNvPr>
          <p:cNvPicPr>
            <a:picLocks noChangeAspect="1"/>
          </p:cNvPicPr>
          <p:nvPr/>
        </p:nvPicPr>
        <p:blipFill>
          <a:blip r:embed="rId8"/>
          <a:stretch>
            <a:fillRect/>
          </a:stretch>
        </p:blipFill>
        <p:spPr>
          <a:xfrm>
            <a:off x="9872980" y="2313600"/>
            <a:ext cx="1135497" cy="1115400"/>
          </a:xfrm>
          <a:prstGeom prst="rect">
            <a:avLst/>
          </a:prstGeom>
        </p:spPr>
      </p:pic>
    </p:spTree>
    <p:extLst>
      <p:ext uri="{BB962C8B-B14F-4D97-AF65-F5344CB8AC3E}">
        <p14:creationId xmlns:p14="http://schemas.microsoft.com/office/powerpoint/2010/main" val="123437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840622" y="262711"/>
            <a:ext cx="10188881" cy="10660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RNNs on Context free Languages </a:t>
            </a:r>
            <a:endParaRPr dirty="0"/>
          </a:p>
        </p:txBody>
      </p:sp>
      <p:sp>
        <p:nvSpPr>
          <p:cNvPr id="178" name="Google Shape;178;p13"/>
          <p:cNvSpPr txBox="1"/>
          <p:nvPr/>
        </p:nvSpPr>
        <p:spPr>
          <a:xfrm>
            <a:off x="8813494" y="1773716"/>
            <a:ext cx="2739169" cy="92328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ea typeface="Calibri"/>
                <a:cs typeface="Calibri"/>
                <a:sym typeface="Calibri"/>
              </a:rPr>
              <a:t>First-order RNNs are good at recognizing regular grammars.</a:t>
            </a:r>
            <a:endParaRPr dirty="0"/>
          </a:p>
        </p:txBody>
      </p:sp>
      <p:sp>
        <p:nvSpPr>
          <p:cNvPr id="5" name="TextBox 4">
            <a:extLst>
              <a:ext uri="{FF2B5EF4-FFF2-40B4-BE49-F238E27FC236}">
                <a16:creationId xmlns:a16="http://schemas.microsoft.com/office/drawing/2014/main" id="{55AD26D1-8986-604F-87F8-038F5AD30598}"/>
              </a:ext>
            </a:extLst>
          </p:cNvPr>
          <p:cNvSpPr txBox="1"/>
          <p:nvPr/>
        </p:nvSpPr>
        <p:spPr>
          <a:xfrm>
            <a:off x="9007531" y="6265581"/>
            <a:ext cx="2351093" cy="369332"/>
          </a:xfrm>
          <a:prstGeom prst="rect">
            <a:avLst/>
          </a:prstGeom>
          <a:noFill/>
        </p:spPr>
        <p:txBody>
          <a:bodyPr wrap="none" rtlCol="0">
            <a:spAutoFit/>
          </a:bodyPr>
          <a:lstStyle/>
          <a:p>
            <a:r>
              <a:rPr lang="en-US" dirty="0">
                <a:solidFill>
                  <a:srgbClr val="FF0000"/>
                </a:solidFill>
              </a:rPr>
              <a:t>Mali et al., ICGI ’21b</a:t>
            </a:r>
          </a:p>
        </p:txBody>
      </p:sp>
      <p:sp>
        <p:nvSpPr>
          <p:cNvPr id="2" name="Slide Number Placeholder 1">
            <a:extLst>
              <a:ext uri="{FF2B5EF4-FFF2-40B4-BE49-F238E27FC236}">
                <a16:creationId xmlns:a16="http://schemas.microsoft.com/office/drawing/2014/main" id="{F168F27C-74AF-CF4F-8991-B33399A2A247}"/>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7" name="Content Placeholder 6">
            <a:extLst>
              <a:ext uri="{FF2B5EF4-FFF2-40B4-BE49-F238E27FC236}">
                <a16:creationId xmlns:a16="http://schemas.microsoft.com/office/drawing/2014/main" id="{0177F9FD-BC94-F34C-BAE4-D76BB89ED43D}"/>
              </a:ext>
            </a:extLst>
          </p:cNvPr>
          <p:cNvPicPr>
            <a:picLocks noGrp="1" noChangeAspect="1"/>
          </p:cNvPicPr>
          <p:nvPr>
            <p:ph idx="1"/>
          </p:nvPr>
        </p:nvPicPr>
        <p:blipFill>
          <a:blip r:embed="rId3"/>
          <a:stretch>
            <a:fillRect/>
          </a:stretch>
        </p:blipFill>
        <p:spPr>
          <a:xfrm>
            <a:off x="984990" y="1181661"/>
            <a:ext cx="7061730" cy="5384712"/>
          </a:xfrm>
        </p:spPr>
      </p:pic>
      <p:sp>
        <p:nvSpPr>
          <p:cNvPr id="3" name="TextBox 2">
            <a:extLst>
              <a:ext uri="{FF2B5EF4-FFF2-40B4-BE49-F238E27FC236}">
                <a16:creationId xmlns:a16="http://schemas.microsoft.com/office/drawing/2014/main" id="{84BC4C08-B37D-5B47-BF6B-EC91EA03012E}"/>
              </a:ext>
            </a:extLst>
          </p:cNvPr>
          <p:cNvSpPr txBox="1"/>
          <p:nvPr/>
        </p:nvSpPr>
        <p:spPr>
          <a:xfrm>
            <a:off x="840622" y="5194852"/>
            <a:ext cx="7206098" cy="1371521"/>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791746D-70B3-EA4A-AFCC-8A07E9EA9395}"/>
              </a:ext>
            </a:extLst>
          </p:cNvPr>
          <p:cNvSpPr txBox="1"/>
          <p:nvPr/>
        </p:nvSpPr>
        <p:spPr>
          <a:xfrm>
            <a:off x="984990" y="1181661"/>
            <a:ext cx="7165097" cy="1879591"/>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4204328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840622" y="262711"/>
            <a:ext cx="10188881" cy="10660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RNNs on Context free Languages </a:t>
            </a:r>
            <a:endParaRPr dirty="0"/>
          </a:p>
        </p:txBody>
      </p:sp>
      <p:sp>
        <p:nvSpPr>
          <p:cNvPr id="178" name="Google Shape;178;p13"/>
          <p:cNvSpPr txBox="1"/>
          <p:nvPr/>
        </p:nvSpPr>
        <p:spPr>
          <a:xfrm>
            <a:off x="8813494" y="1773716"/>
            <a:ext cx="2739169" cy="2031285"/>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ea typeface="Calibri"/>
                <a:cs typeface="Calibri"/>
                <a:sym typeface="Calibri"/>
              </a:rPr>
              <a:t>First-order RNNs are good at recognizing regular grammars.</a:t>
            </a:r>
            <a:endParaRPr dirty="0"/>
          </a:p>
          <a:p>
            <a:pPr marL="0" marR="0" lvl="0" indent="0" algn="l" rtl="0">
              <a:spcBef>
                <a:spcPts val="0"/>
              </a:spcBef>
              <a:spcAft>
                <a:spcPts val="0"/>
              </a:spcAft>
              <a:buNone/>
            </a:pPr>
            <a:endParaRPr lang="en-US" sz="1800" dirty="0">
              <a:solidFill>
                <a:schemeClr val="dk1"/>
              </a:solidFill>
              <a:ea typeface="Calibri"/>
              <a:cs typeface="Calibri"/>
              <a:sym typeface="Calibri"/>
            </a:endParaRPr>
          </a:p>
          <a:p>
            <a:pPr marL="0" marR="0" lvl="0" indent="0" algn="l" rtl="0">
              <a:spcBef>
                <a:spcPts val="0"/>
              </a:spcBef>
              <a:spcAft>
                <a:spcPts val="0"/>
              </a:spcAft>
              <a:buNone/>
            </a:pPr>
            <a:r>
              <a:rPr lang="en-US" sz="1800" dirty="0">
                <a:solidFill>
                  <a:schemeClr val="dk1"/>
                </a:solidFill>
                <a:ea typeface="Calibri"/>
                <a:cs typeface="Calibri"/>
                <a:sym typeface="Calibri"/>
              </a:rPr>
              <a:t>Complex grammars such as CFGs require memory.</a:t>
            </a:r>
            <a:endParaRPr dirty="0"/>
          </a:p>
        </p:txBody>
      </p:sp>
      <p:sp>
        <p:nvSpPr>
          <p:cNvPr id="5" name="TextBox 4">
            <a:extLst>
              <a:ext uri="{FF2B5EF4-FFF2-40B4-BE49-F238E27FC236}">
                <a16:creationId xmlns:a16="http://schemas.microsoft.com/office/drawing/2014/main" id="{55AD26D1-8986-604F-87F8-038F5AD30598}"/>
              </a:ext>
            </a:extLst>
          </p:cNvPr>
          <p:cNvSpPr txBox="1"/>
          <p:nvPr/>
        </p:nvSpPr>
        <p:spPr>
          <a:xfrm>
            <a:off x="9007531" y="6265581"/>
            <a:ext cx="2351093" cy="369332"/>
          </a:xfrm>
          <a:prstGeom prst="rect">
            <a:avLst/>
          </a:prstGeom>
          <a:noFill/>
        </p:spPr>
        <p:txBody>
          <a:bodyPr wrap="none" rtlCol="0">
            <a:spAutoFit/>
          </a:bodyPr>
          <a:lstStyle/>
          <a:p>
            <a:r>
              <a:rPr lang="en-US" dirty="0">
                <a:solidFill>
                  <a:srgbClr val="FF0000"/>
                </a:solidFill>
              </a:rPr>
              <a:t>Mali et al., ICGI ’21b</a:t>
            </a:r>
          </a:p>
        </p:txBody>
      </p:sp>
      <p:sp>
        <p:nvSpPr>
          <p:cNvPr id="2" name="Slide Number Placeholder 1">
            <a:extLst>
              <a:ext uri="{FF2B5EF4-FFF2-40B4-BE49-F238E27FC236}">
                <a16:creationId xmlns:a16="http://schemas.microsoft.com/office/drawing/2014/main" id="{F168F27C-74AF-CF4F-8991-B33399A2A247}"/>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7" name="Content Placeholder 6">
            <a:extLst>
              <a:ext uri="{FF2B5EF4-FFF2-40B4-BE49-F238E27FC236}">
                <a16:creationId xmlns:a16="http://schemas.microsoft.com/office/drawing/2014/main" id="{0177F9FD-BC94-F34C-BAE4-D76BB89ED43D}"/>
              </a:ext>
            </a:extLst>
          </p:cNvPr>
          <p:cNvPicPr>
            <a:picLocks noGrp="1" noChangeAspect="1"/>
          </p:cNvPicPr>
          <p:nvPr>
            <p:ph idx="1"/>
          </p:nvPr>
        </p:nvPicPr>
        <p:blipFill>
          <a:blip r:embed="rId3"/>
          <a:stretch>
            <a:fillRect/>
          </a:stretch>
        </p:blipFill>
        <p:spPr>
          <a:xfrm>
            <a:off x="984990" y="1181661"/>
            <a:ext cx="7061730" cy="5384712"/>
          </a:xfrm>
        </p:spPr>
      </p:pic>
      <p:sp>
        <p:nvSpPr>
          <p:cNvPr id="3" name="TextBox 2">
            <a:extLst>
              <a:ext uri="{FF2B5EF4-FFF2-40B4-BE49-F238E27FC236}">
                <a16:creationId xmlns:a16="http://schemas.microsoft.com/office/drawing/2014/main" id="{84BC4C08-B37D-5B47-BF6B-EC91EA03012E}"/>
              </a:ext>
            </a:extLst>
          </p:cNvPr>
          <p:cNvSpPr txBox="1"/>
          <p:nvPr/>
        </p:nvSpPr>
        <p:spPr>
          <a:xfrm>
            <a:off x="840622" y="5194852"/>
            <a:ext cx="7206098" cy="1371521"/>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D81D6DC9-1187-AF4B-998D-E7A5986826D5}"/>
              </a:ext>
            </a:extLst>
          </p:cNvPr>
          <p:cNvSpPr txBox="1"/>
          <p:nvPr/>
        </p:nvSpPr>
        <p:spPr>
          <a:xfrm>
            <a:off x="998242" y="5194852"/>
            <a:ext cx="7048478" cy="1371521"/>
          </a:xfrm>
          <a:prstGeom prst="rect">
            <a:avLst/>
          </a:prstGeom>
          <a:noFill/>
          <a:ln w="38100">
            <a:solidFill>
              <a:srgbClr val="FF0000"/>
            </a:solidFill>
            <a:prstDash val="dash"/>
          </a:ln>
        </p:spPr>
        <p:txBody>
          <a:bodyPr wrap="square" rtlCol="0">
            <a:spAutoFit/>
          </a:bodyPr>
          <a:lstStyle/>
          <a:p>
            <a:endParaRPr lang="en-US" dirty="0"/>
          </a:p>
        </p:txBody>
      </p:sp>
      <p:sp>
        <p:nvSpPr>
          <p:cNvPr id="9" name="Google Shape;178;p13">
            <a:extLst>
              <a:ext uri="{FF2B5EF4-FFF2-40B4-BE49-F238E27FC236}">
                <a16:creationId xmlns:a16="http://schemas.microsoft.com/office/drawing/2014/main" id="{DF852144-E0DD-9A4F-A081-3F34DAE60D1D}"/>
              </a:ext>
            </a:extLst>
          </p:cNvPr>
          <p:cNvSpPr txBox="1"/>
          <p:nvPr/>
        </p:nvSpPr>
        <p:spPr>
          <a:xfrm>
            <a:off x="8813492" y="3881149"/>
            <a:ext cx="2739169" cy="2031285"/>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FF0000"/>
                </a:solidFill>
              </a:rPr>
              <a:t>Upcoming work:- </a:t>
            </a:r>
            <a:r>
              <a:rPr lang="en-US" dirty="0"/>
              <a:t>Computational power of transformers, model with even 20M parameters struggle to recognize longer sequences.</a:t>
            </a:r>
            <a:endParaRPr dirty="0"/>
          </a:p>
        </p:txBody>
      </p:sp>
    </p:spTree>
    <p:extLst>
      <p:ext uri="{BB962C8B-B14F-4D97-AF65-F5344CB8AC3E}">
        <p14:creationId xmlns:p14="http://schemas.microsoft.com/office/powerpoint/2010/main" val="3653750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9ABC-A655-3E49-9024-B688535EA414}"/>
              </a:ext>
            </a:extLst>
          </p:cNvPr>
          <p:cNvSpPr>
            <a:spLocks noGrp="1"/>
          </p:cNvSpPr>
          <p:nvPr>
            <p:ph type="title"/>
          </p:nvPr>
        </p:nvSpPr>
        <p:spPr/>
        <p:txBody>
          <a:bodyPr/>
          <a:lstStyle/>
          <a:p>
            <a:r>
              <a:rPr lang="en-US" dirty="0"/>
              <a:t>Towards Neuro-Symbolic AI</a:t>
            </a:r>
          </a:p>
        </p:txBody>
      </p:sp>
      <p:sp>
        <p:nvSpPr>
          <p:cNvPr id="3" name="Content Placeholder 2">
            <a:extLst>
              <a:ext uri="{FF2B5EF4-FFF2-40B4-BE49-F238E27FC236}">
                <a16:creationId xmlns:a16="http://schemas.microsoft.com/office/drawing/2014/main" id="{152DE7B3-AE2D-7F4E-96BD-73F04494ED08}"/>
              </a:ext>
            </a:extLst>
          </p:cNvPr>
          <p:cNvSpPr>
            <a:spLocks noGrp="1"/>
          </p:cNvSpPr>
          <p:nvPr>
            <p:ph idx="1"/>
          </p:nvPr>
        </p:nvSpPr>
        <p:spPr>
          <a:xfrm>
            <a:off x="1063752" y="2093976"/>
            <a:ext cx="10058400" cy="4050792"/>
          </a:xfrm>
        </p:spPr>
        <p:txBody>
          <a:bodyPr>
            <a:normAutofit/>
          </a:bodyPr>
          <a:lstStyle/>
          <a:p>
            <a:r>
              <a:rPr lang="en-US" dirty="0"/>
              <a:t>Can we use prior knowledge to facilitate learning?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DD8FA95-CF81-D245-B3DC-C59A017B88B1}"/>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253030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9ABC-A655-3E49-9024-B688535EA414}"/>
              </a:ext>
            </a:extLst>
          </p:cNvPr>
          <p:cNvSpPr>
            <a:spLocks noGrp="1"/>
          </p:cNvSpPr>
          <p:nvPr>
            <p:ph type="title"/>
          </p:nvPr>
        </p:nvSpPr>
        <p:spPr/>
        <p:txBody>
          <a:bodyPr/>
          <a:lstStyle/>
          <a:p>
            <a:r>
              <a:rPr lang="en-US" dirty="0"/>
              <a:t>Towards Neuro-Symbolic AI</a:t>
            </a:r>
          </a:p>
        </p:txBody>
      </p:sp>
      <p:sp>
        <p:nvSpPr>
          <p:cNvPr id="3" name="Content Placeholder 2">
            <a:extLst>
              <a:ext uri="{FF2B5EF4-FFF2-40B4-BE49-F238E27FC236}">
                <a16:creationId xmlns:a16="http://schemas.microsoft.com/office/drawing/2014/main" id="{152DE7B3-AE2D-7F4E-96BD-73F04494ED08}"/>
              </a:ext>
            </a:extLst>
          </p:cNvPr>
          <p:cNvSpPr>
            <a:spLocks noGrp="1"/>
          </p:cNvSpPr>
          <p:nvPr>
            <p:ph idx="1"/>
          </p:nvPr>
        </p:nvSpPr>
        <p:spPr>
          <a:xfrm>
            <a:off x="1063752" y="2093976"/>
            <a:ext cx="10058400" cy="4050792"/>
          </a:xfrm>
        </p:spPr>
        <p:txBody>
          <a:bodyPr>
            <a:normAutofit/>
          </a:bodyPr>
          <a:lstStyle/>
          <a:p>
            <a:r>
              <a:rPr lang="en-US" dirty="0"/>
              <a:t>Can we use prior knowledge to facilitate learning?</a:t>
            </a:r>
          </a:p>
          <a:p>
            <a:endParaRPr lang="en-US" dirty="0"/>
          </a:p>
          <a:p>
            <a:endParaRPr lang="en-US" dirty="0"/>
          </a:p>
          <a:p>
            <a:r>
              <a:rPr lang="en-US" dirty="0"/>
              <a:t>Can we learn structure from data?</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DD8FA95-CF81-D245-B3DC-C59A017B88B1}"/>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342929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BAF9-229B-5C4A-B47A-1C8CDF231849}"/>
              </a:ext>
            </a:extLst>
          </p:cNvPr>
          <p:cNvSpPr>
            <a:spLocks noGrp="1"/>
          </p:cNvSpPr>
          <p:nvPr>
            <p:ph type="title"/>
          </p:nvPr>
        </p:nvSpPr>
        <p:spPr/>
        <p:txBody>
          <a:bodyPr/>
          <a:lstStyle/>
          <a:p>
            <a:r>
              <a:rPr lang="en-US" dirty="0"/>
              <a:t>What are Tensors?</a:t>
            </a:r>
          </a:p>
        </p:txBody>
      </p:sp>
      <p:sp>
        <p:nvSpPr>
          <p:cNvPr id="4" name="Slide Number Placeholder 3">
            <a:extLst>
              <a:ext uri="{FF2B5EF4-FFF2-40B4-BE49-F238E27FC236}">
                <a16:creationId xmlns:a16="http://schemas.microsoft.com/office/drawing/2014/main" id="{B311C673-1FD6-D649-BE80-6E2AC99C8E02}"/>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Rectangle 5">
            <a:extLst>
              <a:ext uri="{FF2B5EF4-FFF2-40B4-BE49-F238E27FC236}">
                <a16:creationId xmlns:a16="http://schemas.microsoft.com/office/drawing/2014/main" id="{B38831CB-0B83-A84F-B65D-F0E8CA27EE81}"/>
              </a:ext>
            </a:extLst>
          </p:cNvPr>
          <p:cNvSpPr/>
          <p:nvPr/>
        </p:nvSpPr>
        <p:spPr>
          <a:xfrm>
            <a:off x="1661160" y="2788920"/>
            <a:ext cx="2164080" cy="1783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FA13B0C8-FF5B-1947-B4FC-E210D832C8F8}"/>
              </a:ext>
            </a:extLst>
          </p:cNvPr>
          <p:cNvSpPr/>
          <p:nvPr/>
        </p:nvSpPr>
        <p:spPr>
          <a:xfrm>
            <a:off x="7269480" y="2788920"/>
            <a:ext cx="2164080" cy="17830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5F1E11-E3CD-F045-A815-42EFDC4C5929}"/>
                  </a:ext>
                </a:extLst>
              </p:cNvPr>
              <p:cNvSpPr txBox="1"/>
              <p:nvPr/>
            </p:nvSpPr>
            <p:spPr>
              <a:xfrm>
                <a:off x="1661160" y="4997830"/>
                <a:ext cx="166116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9" name="TextBox 8">
                <a:extLst>
                  <a:ext uri="{FF2B5EF4-FFF2-40B4-BE49-F238E27FC236}">
                    <a16:creationId xmlns:a16="http://schemas.microsoft.com/office/drawing/2014/main" id="{3F5F1E11-E3CD-F045-A815-42EFDC4C5929}"/>
                  </a:ext>
                </a:extLst>
              </p:cNvPr>
              <p:cNvSpPr txBox="1">
                <a:spLocks noRot="1" noChangeAspect="1" noMove="1" noResize="1" noEditPoints="1" noAdjustHandles="1" noChangeArrowheads="1" noChangeShapeType="1" noTextEdit="1"/>
              </p:cNvSpPr>
              <p:nvPr/>
            </p:nvSpPr>
            <p:spPr>
              <a:xfrm>
                <a:off x="1661160" y="4997830"/>
                <a:ext cx="1661160" cy="374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F55CDE-8529-864C-90E4-339418ECD58C}"/>
                  </a:ext>
                </a:extLst>
              </p:cNvPr>
              <p:cNvSpPr txBox="1"/>
              <p:nvPr/>
            </p:nvSpPr>
            <p:spPr>
              <a:xfrm>
                <a:off x="7269480" y="4997830"/>
                <a:ext cx="1991106"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T</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𝑥𝑑</m:t>
                          </m:r>
                          <m:r>
                            <a:rPr lang="en-US"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10" name="TextBox 9">
                <a:extLst>
                  <a:ext uri="{FF2B5EF4-FFF2-40B4-BE49-F238E27FC236}">
                    <a16:creationId xmlns:a16="http://schemas.microsoft.com/office/drawing/2014/main" id="{70F55CDE-8529-864C-90E4-339418ECD58C}"/>
                  </a:ext>
                </a:extLst>
              </p:cNvPr>
              <p:cNvSpPr txBox="1">
                <a:spLocks noRot="1" noChangeAspect="1" noMove="1" noResize="1" noEditPoints="1" noAdjustHandles="1" noChangeArrowheads="1" noChangeShapeType="1" noTextEdit="1"/>
              </p:cNvSpPr>
              <p:nvPr/>
            </p:nvSpPr>
            <p:spPr>
              <a:xfrm>
                <a:off x="7269480" y="4997830"/>
                <a:ext cx="1991106" cy="37427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25AB369-6001-CF4F-8B58-F0102AB3C0B4}"/>
              </a:ext>
            </a:extLst>
          </p:cNvPr>
          <p:cNvSpPr txBox="1"/>
          <p:nvPr/>
        </p:nvSpPr>
        <p:spPr>
          <a:xfrm>
            <a:off x="2407920" y="3495794"/>
            <a:ext cx="594360" cy="369332"/>
          </a:xfrm>
          <a:prstGeom prst="rect">
            <a:avLst/>
          </a:prstGeom>
          <a:noFill/>
        </p:spPr>
        <p:txBody>
          <a:bodyPr wrap="square" rtlCol="0">
            <a:spAutoFit/>
          </a:bodyPr>
          <a:lstStyle/>
          <a:p>
            <a:r>
              <a:rPr lang="en-US" dirty="0"/>
              <a:t>M</a:t>
            </a:r>
          </a:p>
        </p:txBody>
      </p:sp>
      <p:sp>
        <p:nvSpPr>
          <p:cNvPr id="12" name="TextBox 11">
            <a:extLst>
              <a:ext uri="{FF2B5EF4-FFF2-40B4-BE49-F238E27FC236}">
                <a16:creationId xmlns:a16="http://schemas.microsoft.com/office/drawing/2014/main" id="{423D0C53-76F5-1B4B-8BA2-6C92AB39714A}"/>
              </a:ext>
            </a:extLst>
          </p:cNvPr>
          <p:cNvSpPr txBox="1"/>
          <p:nvPr/>
        </p:nvSpPr>
        <p:spPr>
          <a:xfrm>
            <a:off x="7901940" y="3680460"/>
            <a:ext cx="594360" cy="369332"/>
          </a:xfrm>
          <a:prstGeom prst="rect">
            <a:avLst/>
          </a:prstGeom>
          <a:noFill/>
        </p:spPr>
        <p:txBody>
          <a:bodyPr wrap="square" rtlCol="0">
            <a:spAutoFit/>
          </a:bodyPr>
          <a:lstStyle/>
          <a:p>
            <a:r>
              <a:rPr lang="en-US" dirty="0"/>
              <a:t>T</a:t>
            </a:r>
          </a:p>
        </p:txBody>
      </p:sp>
      <p:sp>
        <p:nvSpPr>
          <p:cNvPr id="13" name="TextBox 12">
            <a:extLst>
              <a:ext uri="{FF2B5EF4-FFF2-40B4-BE49-F238E27FC236}">
                <a16:creationId xmlns:a16="http://schemas.microsoft.com/office/drawing/2014/main" id="{3BD67242-EBC5-8C4F-9B0F-F88AD429AAE2}"/>
              </a:ext>
            </a:extLst>
          </p:cNvPr>
          <p:cNvSpPr txBox="1"/>
          <p:nvPr/>
        </p:nvSpPr>
        <p:spPr>
          <a:xfrm>
            <a:off x="1235964" y="3680460"/>
            <a:ext cx="594360" cy="369332"/>
          </a:xfrm>
          <a:prstGeom prst="rect">
            <a:avLst/>
          </a:prstGeom>
          <a:noFill/>
        </p:spPr>
        <p:txBody>
          <a:bodyPr wrap="square" rtlCol="0">
            <a:spAutoFit/>
          </a:bodyPr>
          <a:lstStyle/>
          <a:p>
            <a:r>
              <a:rPr lang="en-US" dirty="0"/>
              <a:t>d1</a:t>
            </a:r>
          </a:p>
        </p:txBody>
      </p:sp>
      <p:sp>
        <p:nvSpPr>
          <p:cNvPr id="14" name="TextBox 13">
            <a:extLst>
              <a:ext uri="{FF2B5EF4-FFF2-40B4-BE49-F238E27FC236}">
                <a16:creationId xmlns:a16="http://schemas.microsoft.com/office/drawing/2014/main" id="{693C72DF-C5D4-7542-A527-56B1C988DBBF}"/>
              </a:ext>
            </a:extLst>
          </p:cNvPr>
          <p:cNvSpPr txBox="1"/>
          <p:nvPr/>
        </p:nvSpPr>
        <p:spPr>
          <a:xfrm>
            <a:off x="2293620" y="4596646"/>
            <a:ext cx="594360" cy="369332"/>
          </a:xfrm>
          <a:prstGeom prst="rect">
            <a:avLst/>
          </a:prstGeom>
          <a:noFill/>
        </p:spPr>
        <p:txBody>
          <a:bodyPr wrap="square" rtlCol="0">
            <a:spAutoFit/>
          </a:bodyPr>
          <a:lstStyle/>
          <a:p>
            <a:r>
              <a:rPr lang="en-US" dirty="0"/>
              <a:t>d2</a:t>
            </a:r>
          </a:p>
        </p:txBody>
      </p:sp>
      <p:sp>
        <p:nvSpPr>
          <p:cNvPr id="16" name="TextBox 15">
            <a:extLst>
              <a:ext uri="{FF2B5EF4-FFF2-40B4-BE49-F238E27FC236}">
                <a16:creationId xmlns:a16="http://schemas.microsoft.com/office/drawing/2014/main" id="{23983A7F-BD1E-E243-A60F-391BB42070DD}"/>
              </a:ext>
            </a:extLst>
          </p:cNvPr>
          <p:cNvSpPr txBox="1"/>
          <p:nvPr/>
        </p:nvSpPr>
        <p:spPr>
          <a:xfrm>
            <a:off x="7940040" y="4596646"/>
            <a:ext cx="594360" cy="369332"/>
          </a:xfrm>
          <a:prstGeom prst="rect">
            <a:avLst/>
          </a:prstGeom>
          <a:noFill/>
        </p:spPr>
        <p:txBody>
          <a:bodyPr wrap="square" rtlCol="0">
            <a:spAutoFit/>
          </a:bodyPr>
          <a:lstStyle/>
          <a:p>
            <a:r>
              <a:rPr lang="en-US" dirty="0"/>
              <a:t>d2</a:t>
            </a:r>
          </a:p>
        </p:txBody>
      </p:sp>
      <p:sp>
        <p:nvSpPr>
          <p:cNvPr id="17" name="TextBox 16">
            <a:extLst>
              <a:ext uri="{FF2B5EF4-FFF2-40B4-BE49-F238E27FC236}">
                <a16:creationId xmlns:a16="http://schemas.microsoft.com/office/drawing/2014/main" id="{1C218E1F-031E-C64F-ABC6-780833B6FD9D}"/>
              </a:ext>
            </a:extLst>
          </p:cNvPr>
          <p:cNvSpPr txBox="1"/>
          <p:nvPr/>
        </p:nvSpPr>
        <p:spPr>
          <a:xfrm>
            <a:off x="6848094" y="3832860"/>
            <a:ext cx="594360" cy="369332"/>
          </a:xfrm>
          <a:prstGeom prst="rect">
            <a:avLst/>
          </a:prstGeom>
          <a:noFill/>
        </p:spPr>
        <p:txBody>
          <a:bodyPr wrap="square" rtlCol="0">
            <a:spAutoFit/>
          </a:bodyPr>
          <a:lstStyle/>
          <a:p>
            <a:r>
              <a:rPr lang="en-US" dirty="0"/>
              <a:t>d1</a:t>
            </a:r>
          </a:p>
        </p:txBody>
      </p:sp>
      <p:sp>
        <p:nvSpPr>
          <p:cNvPr id="18" name="TextBox 17">
            <a:extLst>
              <a:ext uri="{FF2B5EF4-FFF2-40B4-BE49-F238E27FC236}">
                <a16:creationId xmlns:a16="http://schemas.microsoft.com/office/drawing/2014/main" id="{C8BEE9DD-65EA-E043-90B7-F50A1FD20E86}"/>
              </a:ext>
            </a:extLst>
          </p:cNvPr>
          <p:cNvSpPr txBox="1"/>
          <p:nvPr/>
        </p:nvSpPr>
        <p:spPr>
          <a:xfrm>
            <a:off x="9260586" y="4202192"/>
            <a:ext cx="594360" cy="369332"/>
          </a:xfrm>
          <a:prstGeom prst="rect">
            <a:avLst/>
          </a:prstGeom>
          <a:noFill/>
        </p:spPr>
        <p:txBody>
          <a:bodyPr wrap="square" rtlCol="0">
            <a:spAutoFit/>
          </a:bodyPr>
          <a:lstStyle/>
          <a:p>
            <a:r>
              <a:rPr lang="en-US" dirty="0"/>
              <a:t>d3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81C8C4-5F9B-384F-B822-B3640E5FC664}"/>
                  </a:ext>
                </a:extLst>
              </p:cNvPr>
              <p:cNvSpPr txBox="1"/>
              <p:nvPr/>
            </p:nvSpPr>
            <p:spPr>
              <a:xfrm>
                <a:off x="1550670" y="5372100"/>
                <a:ext cx="354330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Μ</m:t>
                          </m:r>
                        </m:e>
                        <m:sub>
                          <m:r>
                            <a:rPr lang="en-US" b="0" i="1" smtClean="0">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oMath>
                  </m:oMathPara>
                </a14:m>
                <a:endParaRPr lang="en-US" dirty="0"/>
              </a:p>
            </p:txBody>
          </p:sp>
        </mc:Choice>
        <mc:Fallback xmlns="">
          <p:sp>
            <p:nvSpPr>
              <p:cNvPr id="19" name="TextBox 18">
                <a:extLst>
                  <a:ext uri="{FF2B5EF4-FFF2-40B4-BE49-F238E27FC236}">
                    <a16:creationId xmlns:a16="http://schemas.microsoft.com/office/drawing/2014/main" id="{6881C8C4-5F9B-384F-B822-B3640E5FC664}"/>
                  </a:ext>
                </a:extLst>
              </p:cNvPr>
              <p:cNvSpPr txBox="1">
                <a:spLocks noRot="1" noChangeAspect="1" noMove="1" noResize="1" noEditPoints="1" noAdjustHandles="1" noChangeArrowheads="1" noChangeShapeType="1" noTextEdit="1"/>
              </p:cNvSpPr>
              <p:nvPr/>
            </p:nvSpPr>
            <p:spPr>
              <a:xfrm>
                <a:off x="1550670" y="5372100"/>
                <a:ext cx="3543300" cy="391646"/>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0CA07E-B82D-FF47-8B68-469A0B0EBA50}"/>
                  </a:ext>
                </a:extLst>
              </p:cNvPr>
              <p:cNvSpPr txBox="1"/>
              <p:nvPr/>
            </p:nvSpPr>
            <p:spPr>
              <a:xfrm>
                <a:off x="6762750" y="5391808"/>
                <a:ext cx="424053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𝑖𝑗𝑘</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3</m:t>
                          </m:r>
                        </m:e>
                      </m:d>
                    </m:oMath>
                  </m:oMathPara>
                </a14:m>
                <a:endParaRPr lang="en-US" dirty="0"/>
              </a:p>
            </p:txBody>
          </p:sp>
        </mc:Choice>
        <mc:Fallback xmlns="">
          <p:sp>
            <p:nvSpPr>
              <p:cNvPr id="20" name="TextBox 19">
                <a:extLst>
                  <a:ext uri="{FF2B5EF4-FFF2-40B4-BE49-F238E27FC236}">
                    <a16:creationId xmlns:a16="http://schemas.microsoft.com/office/drawing/2014/main" id="{A80CA07E-B82D-FF47-8B68-469A0B0EBA50}"/>
                  </a:ext>
                </a:extLst>
              </p:cNvPr>
              <p:cNvSpPr txBox="1">
                <a:spLocks noRot="1" noChangeAspect="1" noMove="1" noResize="1" noEditPoints="1" noAdjustHandles="1" noChangeArrowheads="1" noChangeShapeType="1" noTextEdit="1"/>
              </p:cNvSpPr>
              <p:nvPr/>
            </p:nvSpPr>
            <p:spPr>
              <a:xfrm>
                <a:off x="6762750" y="5391808"/>
                <a:ext cx="4240530" cy="391646"/>
              </a:xfrm>
              <a:prstGeom prst="rect">
                <a:avLst/>
              </a:prstGeom>
              <a:blipFill>
                <a:blip r:embed="rId6"/>
                <a:stretch>
                  <a:fillRect b="-937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96571DE-0CEA-1E41-9E56-1802052AEACA}"/>
              </a:ext>
            </a:extLst>
          </p:cNvPr>
          <p:cNvSpPr txBox="1"/>
          <p:nvPr/>
        </p:nvSpPr>
        <p:spPr>
          <a:xfrm>
            <a:off x="6848094" y="5391808"/>
            <a:ext cx="4155186" cy="406122"/>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3241975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9ABC-A655-3E49-9024-B688535EA414}"/>
              </a:ext>
            </a:extLst>
          </p:cNvPr>
          <p:cNvSpPr>
            <a:spLocks noGrp="1"/>
          </p:cNvSpPr>
          <p:nvPr>
            <p:ph type="title"/>
          </p:nvPr>
        </p:nvSpPr>
        <p:spPr/>
        <p:txBody>
          <a:bodyPr/>
          <a:lstStyle/>
          <a:p>
            <a:r>
              <a:rPr lang="en-US" dirty="0"/>
              <a:t>Towards Neuro-Symbolic AI</a:t>
            </a:r>
          </a:p>
        </p:txBody>
      </p:sp>
      <p:sp>
        <p:nvSpPr>
          <p:cNvPr id="3" name="Content Placeholder 2">
            <a:extLst>
              <a:ext uri="{FF2B5EF4-FFF2-40B4-BE49-F238E27FC236}">
                <a16:creationId xmlns:a16="http://schemas.microsoft.com/office/drawing/2014/main" id="{152DE7B3-AE2D-7F4E-96BD-73F04494ED08}"/>
              </a:ext>
            </a:extLst>
          </p:cNvPr>
          <p:cNvSpPr>
            <a:spLocks noGrp="1"/>
          </p:cNvSpPr>
          <p:nvPr>
            <p:ph idx="1"/>
          </p:nvPr>
        </p:nvSpPr>
        <p:spPr>
          <a:xfrm>
            <a:off x="1063752" y="2093976"/>
            <a:ext cx="10058400" cy="4050792"/>
          </a:xfrm>
        </p:spPr>
        <p:txBody>
          <a:bodyPr>
            <a:normAutofit/>
          </a:bodyPr>
          <a:lstStyle/>
          <a:p>
            <a:r>
              <a:rPr lang="en-US" dirty="0"/>
              <a:t>Can we use prior knowledge to facilitate learning?</a:t>
            </a:r>
          </a:p>
          <a:p>
            <a:endParaRPr lang="en-US" dirty="0"/>
          </a:p>
          <a:p>
            <a:endParaRPr lang="en-US" dirty="0"/>
          </a:p>
          <a:p>
            <a:r>
              <a:rPr lang="en-US" dirty="0"/>
              <a:t>Can we learn structure from data?</a:t>
            </a:r>
          </a:p>
          <a:p>
            <a:endParaRPr lang="en-US" dirty="0"/>
          </a:p>
          <a:p>
            <a:endParaRPr lang="en-US" dirty="0"/>
          </a:p>
          <a:p>
            <a:r>
              <a:rPr lang="en-US" dirty="0"/>
              <a:t>Can we create model that learns from less data and generalizes well?</a:t>
            </a:r>
          </a:p>
          <a:p>
            <a:endParaRPr lang="en-US" dirty="0"/>
          </a:p>
          <a:p>
            <a:endParaRPr lang="en-US" dirty="0"/>
          </a:p>
        </p:txBody>
      </p:sp>
      <p:sp>
        <p:nvSpPr>
          <p:cNvPr id="4" name="Slide Number Placeholder 3">
            <a:extLst>
              <a:ext uri="{FF2B5EF4-FFF2-40B4-BE49-F238E27FC236}">
                <a16:creationId xmlns:a16="http://schemas.microsoft.com/office/drawing/2014/main" id="{8DD8FA95-CF81-D245-B3DC-C59A017B88B1}"/>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3666626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9ABC-A655-3E49-9024-B688535EA414}"/>
              </a:ext>
            </a:extLst>
          </p:cNvPr>
          <p:cNvSpPr>
            <a:spLocks noGrp="1"/>
          </p:cNvSpPr>
          <p:nvPr>
            <p:ph type="title"/>
          </p:nvPr>
        </p:nvSpPr>
        <p:spPr/>
        <p:txBody>
          <a:bodyPr/>
          <a:lstStyle/>
          <a:p>
            <a:r>
              <a:rPr lang="en-US" dirty="0"/>
              <a:t>Towards Neuro-Symbolic AI</a:t>
            </a:r>
          </a:p>
        </p:txBody>
      </p:sp>
      <p:sp>
        <p:nvSpPr>
          <p:cNvPr id="3" name="Content Placeholder 2">
            <a:extLst>
              <a:ext uri="{FF2B5EF4-FFF2-40B4-BE49-F238E27FC236}">
                <a16:creationId xmlns:a16="http://schemas.microsoft.com/office/drawing/2014/main" id="{152DE7B3-AE2D-7F4E-96BD-73F04494ED08}"/>
              </a:ext>
            </a:extLst>
          </p:cNvPr>
          <p:cNvSpPr>
            <a:spLocks noGrp="1"/>
          </p:cNvSpPr>
          <p:nvPr>
            <p:ph idx="1"/>
          </p:nvPr>
        </p:nvSpPr>
        <p:spPr>
          <a:xfrm>
            <a:off x="1063752" y="2093976"/>
            <a:ext cx="10058400" cy="4050792"/>
          </a:xfrm>
        </p:spPr>
        <p:txBody>
          <a:bodyPr>
            <a:normAutofit fontScale="77500" lnSpcReduction="20000"/>
          </a:bodyPr>
          <a:lstStyle/>
          <a:p>
            <a:r>
              <a:rPr lang="en-US" dirty="0"/>
              <a:t>Can we use prior knowledge to facilitate learning?</a:t>
            </a:r>
          </a:p>
          <a:p>
            <a:endParaRPr lang="en-US" dirty="0"/>
          </a:p>
          <a:p>
            <a:endParaRPr lang="en-US" dirty="0"/>
          </a:p>
          <a:p>
            <a:r>
              <a:rPr lang="en-US" dirty="0"/>
              <a:t>Can we learn structure from data?</a:t>
            </a:r>
          </a:p>
          <a:p>
            <a:endParaRPr lang="en-US" dirty="0"/>
          </a:p>
          <a:p>
            <a:endParaRPr lang="en-US" dirty="0"/>
          </a:p>
          <a:p>
            <a:r>
              <a:rPr lang="en-US" dirty="0"/>
              <a:t>Can we create model that learns from less data and generalizes well?</a:t>
            </a:r>
          </a:p>
          <a:p>
            <a:endParaRPr lang="en-US" dirty="0"/>
          </a:p>
          <a:p>
            <a:endParaRPr lang="en-US" dirty="0"/>
          </a:p>
          <a:p>
            <a:r>
              <a:rPr lang="en-US" dirty="0"/>
              <a:t>Can we create an interpretable model that matches black box model performance?</a:t>
            </a:r>
          </a:p>
        </p:txBody>
      </p:sp>
      <p:sp>
        <p:nvSpPr>
          <p:cNvPr id="4" name="Slide Number Placeholder 3">
            <a:extLst>
              <a:ext uri="{FF2B5EF4-FFF2-40B4-BE49-F238E27FC236}">
                <a16:creationId xmlns:a16="http://schemas.microsoft.com/office/drawing/2014/main" id="{8DD8FA95-CF81-D245-B3DC-C59A017B88B1}"/>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4152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416-1594-7949-89F4-8F66E5686283}"/>
              </a:ext>
            </a:extLst>
          </p:cNvPr>
          <p:cNvSpPr>
            <a:spLocks noGrp="1"/>
          </p:cNvSpPr>
          <p:nvPr>
            <p:ph type="title"/>
          </p:nvPr>
        </p:nvSpPr>
        <p:spPr/>
        <p:txBody>
          <a:bodyPr/>
          <a:lstStyle/>
          <a:p>
            <a:r>
              <a:rPr lang="en-US" dirty="0"/>
              <a:t>Towards Rule Based System</a:t>
            </a:r>
          </a:p>
        </p:txBody>
      </p:sp>
      <p:pic>
        <p:nvPicPr>
          <p:cNvPr id="7" name="Content Placeholder 6">
            <a:extLst>
              <a:ext uri="{FF2B5EF4-FFF2-40B4-BE49-F238E27FC236}">
                <a16:creationId xmlns:a16="http://schemas.microsoft.com/office/drawing/2014/main" id="{51E8710E-AE96-FA42-9D7F-2D2193EC0629}"/>
              </a:ext>
            </a:extLst>
          </p:cNvPr>
          <p:cNvPicPr>
            <a:picLocks noGrp="1" noChangeAspect="1"/>
          </p:cNvPicPr>
          <p:nvPr>
            <p:ph idx="1"/>
          </p:nvPr>
        </p:nvPicPr>
        <p:blipFill>
          <a:blip r:embed="rId3"/>
          <a:stretch>
            <a:fillRect/>
          </a:stretch>
        </p:blipFill>
        <p:spPr>
          <a:xfrm>
            <a:off x="3952098" y="2490233"/>
            <a:ext cx="2401377" cy="1609344"/>
          </a:xfrm>
        </p:spPr>
      </p:pic>
      <p:sp>
        <p:nvSpPr>
          <p:cNvPr id="4" name="Slide Number Placeholder 3">
            <a:extLst>
              <a:ext uri="{FF2B5EF4-FFF2-40B4-BE49-F238E27FC236}">
                <a16:creationId xmlns:a16="http://schemas.microsoft.com/office/drawing/2014/main" id="{F5FD637A-4C01-E94B-93C7-C1B5E7BEDF86}"/>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5" name="TextBox 4">
            <a:extLst>
              <a:ext uri="{FF2B5EF4-FFF2-40B4-BE49-F238E27FC236}">
                <a16:creationId xmlns:a16="http://schemas.microsoft.com/office/drawing/2014/main" id="{2A2BBC81-4F2A-5448-8FC8-BA3484A4C03F}"/>
              </a:ext>
            </a:extLst>
          </p:cNvPr>
          <p:cNvSpPr txBox="1"/>
          <p:nvPr/>
        </p:nvSpPr>
        <p:spPr>
          <a:xfrm>
            <a:off x="1228927" y="3244334"/>
            <a:ext cx="875489" cy="369332"/>
          </a:xfrm>
          <a:prstGeom prst="rect">
            <a:avLst/>
          </a:prstGeom>
          <a:noFill/>
          <a:ln w="38100">
            <a:solidFill>
              <a:srgbClr val="FF0000"/>
            </a:solidFill>
            <a:prstDash val="dash"/>
          </a:ln>
        </p:spPr>
        <p:txBody>
          <a:bodyPr wrap="square" rtlCol="0">
            <a:spAutoFit/>
          </a:bodyPr>
          <a:lstStyle/>
          <a:p>
            <a:r>
              <a:rPr lang="en-US" b="1" dirty="0"/>
              <a:t>Input</a:t>
            </a:r>
          </a:p>
        </p:txBody>
      </p:sp>
      <p:sp>
        <p:nvSpPr>
          <p:cNvPr id="10" name="TextBox 9">
            <a:extLst>
              <a:ext uri="{FF2B5EF4-FFF2-40B4-BE49-F238E27FC236}">
                <a16:creationId xmlns:a16="http://schemas.microsoft.com/office/drawing/2014/main" id="{7CAE4304-72A2-C24A-8A9A-218090FDE444}"/>
              </a:ext>
            </a:extLst>
          </p:cNvPr>
          <p:cNvSpPr txBox="1"/>
          <p:nvPr/>
        </p:nvSpPr>
        <p:spPr>
          <a:xfrm>
            <a:off x="8201157" y="3244334"/>
            <a:ext cx="1501497" cy="369332"/>
          </a:xfrm>
          <a:prstGeom prst="rect">
            <a:avLst/>
          </a:prstGeom>
          <a:noFill/>
          <a:ln w="38100">
            <a:solidFill>
              <a:srgbClr val="FF0000"/>
            </a:solidFill>
            <a:prstDash val="dash"/>
          </a:ln>
        </p:spPr>
        <p:txBody>
          <a:bodyPr wrap="square" rtlCol="0">
            <a:spAutoFit/>
          </a:bodyPr>
          <a:lstStyle/>
          <a:p>
            <a:r>
              <a:rPr lang="en-US" b="1" dirty="0"/>
              <a:t>Output</a:t>
            </a:r>
          </a:p>
        </p:txBody>
      </p:sp>
      <p:sp>
        <p:nvSpPr>
          <p:cNvPr id="11" name="Right Arrow 10">
            <a:extLst>
              <a:ext uri="{FF2B5EF4-FFF2-40B4-BE49-F238E27FC236}">
                <a16:creationId xmlns:a16="http://schemas.microsoft.com/office/drawing/2014/main" id="{63B07C16-922D-FC47-A834-5665F4F8A253}"/>
              </a:ext>
            </a:extLst>
          </p:cNvPr>
          <p:cNvSpPr/>
          <p:nvPr/>
        </p:nvSpPr>
        <p:spPr>
          <a:xfrm>
            <a:off x="2607013"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F66F14F-EEFA-A54C-AF5C-9B4B495408E9}"/>
              </a:ext>
            </a:extLst>
          </p:cNvPr>
          <p:cNvSpPr/>
          <p:nvPr/>
        </p:nvSpPr>
        <p:spPr>
          <a:xfrm>
            <a:off x="6555694"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197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416-1594-7949-89F4-8F66E5686283}"/>
              </a:ext>
            </a:extLst>
          </p:cNvPr>
          <p:cNvSpPr>
            <a:spLocks noGrp="1"/>
          </p:cNvSpPr>
          <p:nvPr>
            <p:ph type="title"/>
          </p:nvPr>
        </p:nvSpPr>
        <p:spPr/>
        <p:txBody>
          <a:bodyPr/>
          <a:lstStyle/>
          <a:p>
            <a:r>
              <a:rPr lang="en-US" dirty="0"/>
              <a:t>Towards Rule Based System</a:t>
            </a:r>
          </a:p>
        </p:txBody>
      </p:sp>
      <p:sp>
        <p:nvSpPr>
          <p:cNvPr id="4" name="Slide Number Placeholder 3">
            <a:extLst>
              <a:ext uri="{FF2B5EF4-FFF2-40B4-BE49-F238E27FC236}">
                <a16:creationId xmlns:a16="http://schemas.microsoft.com/office/drawing/2014/main" id="{F5FD637A-4C01-E94B-93C7-C1B5E7BEDF86}"/>
              </a:ext>
            </a:extLst>
          </p:cNvPr>
          <p:cNvSpPr>
            <a:spLocks noGrp="1"/>
          </p:cNvSpPr>
          <p:nvPr>
            <p:ph type="sldNum" sz="quarter" idx="12"/>
          </p:nvPr>
        </p:nvSpPr>
        <p:spPr/>
        <p:txBody>
          <a:bodyPr/>
          <a:lstStyle/>
          <a:p>
            <a:fld id="{6D22F896-40B5-4ADD-8801-0D06FADFA095}" type="slidenum">
              <a:rPr lang="en-US" smtClean="0"/>
              <a:t>43</a:t>
            </a:fld>
            <a:endParaRPr lang="en-US" dirty="0"/>
          </a:p>
        </p:txBody>
      </p:sp>
      <p:sp>
        <p:nvSpPr>
          <p:cNvPr id="5" name="TextBox 4">
            <a:extLst>
              <a:ext uri="{FF2B5EF4-FFF2-40B4-BE49-F238E27FC236}">
                <a16:creationId xmlns:a16="http://schemas.microsoft.com/office/drawing/2014/main" id="{2A2BBC81-4F2A-5448-8FC8-BA3484A4C03F}"/>
              </a:ext>
            </a:extLst>
          </p:cNvPr>
          <p:cNvSpPr txBox="1"/>
          <p:nvPr/>
        </p:nvSpPr>
        <p:spPr>
          <a:xfrm>
            <a:off x="1228927" y="3244334"/>
            <a:ext cx="875489" cy="369332"/>
          </a:xfrm>
          <a:prstGeom prst="rect">
            <a:avLst/>
          </a:prstGeom>
          <a:noFill/>
          <a:ln w="38100">
            <a:solidFill>
              <a:srgbClr val="FF0000"/>
            </a:solidFill>
            <a:prstDash val="dash"/>
          </a:ln>
        </p:spPr>
        <p:txBody>
          <a:bodyPr wrap="square" rtlCol="0">
            <a:spAutoFit/>
          </a:bodyPr>
          <a:lstStyle/>
          <a:p>
            <a:r>
              <a:rPr lang="en-US" b="1" dirty="0"/>
              <a:t>Input</a:t>
            </a:r>
          </a:p>
        </p:txBody>
      </p:sp>
      <p:pic>
        <p:nvPicPr>
          <p:cNvPr id="9" name="Picture 8">
            <a:extLst>
              <a:ext uri="{FF2B5EF4-FFF2-40B4-BE49-F238E27FC236}">
                <a16:creationId xmlns:a16="http://schemas.microsoft.com/office/drawing/2014/main" id="{DBC5D62E-C660-7346-8D27-C1A43389ED5C}"/>
              </a:ext>
            </a:extLst>
          </p:cNvPr>
          <p:cNvPicPr>
            <a:picLocks noChangeAspect="1"/>
          </p:cNvPicPr>
          <p:nvPr/>
        </p:nvPicPr>
        <p:blipFill>
          <a:blip r:embed="rId3"/>
          <a:stretch>
            <a:fillRect/>
          </a:stretch>
        </p:blipFill>
        <p:spPr>
          <a:xfrm>
            <a:off x="4341183" y="2437212"/>
            <a:ext cx="1623206" cy="2079733"/>
          </a:xfrm>
          <a:prstGeom prst="rect">
            <a:avLst/>
          </a:prstGeom>
        </p:spPr>
      </p:pic>
      <p:sp>
        <p:nvSpPr>
          <p:cNvPr id="10" name="TextBox 9">
            <a:extLst>
              <a:ext uri="{FF2B5EF4-FFF2-40B4-BE49-F238E27FC236}">
                <a16:creationId xmlns:a16="http://schemas.microsoft.com/office/drawing/2014/main" id="{7CAE4304-72A2-C24A-8A9A-218090FDE444}"/>
              </a:ext>
            </a:extLst>
          </p:cNvPr>
          <p:cNvSpPr txBox="1"/>
          <p:nvPr/>
        </p:nvSpPr>
        <p:spPr>
          <a:xfrm>
            <a:off x="8201157" y="3244334"/>
            <a:ext cx="1501497" cy="369332"/>
          </a:xfrm>
          <a:prstGeom prst="rect">
            <a:avLst/>
          </a:prstGeom>
          <a:noFill/>
          <a:ln w="38100">
            <a:solidFill>
              <a:srgbClr val="FF0000"/>
            </a:solidFill>
            <a:prstDash val="dash"/>
          </a:ln>
        </p:spPr>
        <p:txBody>
          <a:bodyPr wrap="square" rtlCol="0">
            <a:spAutoFit/>
          </a:bodyPr>
          <a:lstStyle/>
          <a:p>
            <a:r>
              <a:rPr lang="en-US" b="1" dirty="0"/>
              <a:t>Output</a:t>
            </a:r>
          </a:p>
        </p:txBody>
      </p:sp>
      <p:sp>
        <p:nvSpPr>
          <p:cNvPr id="11" name="Right Arrow 10">
            <a:extLst>
              <a:ext uri="{FF2B5EF4-FFF2-40B4-BE49-F238E27FC236}">
                <a16:creationId xmlns:a16="http://schemas.microsoft.com/office/drawing/2014/main" id="{63B07C16-922D-FC47-A834-5665F4F8A253}"/>
              </a:ext>
            </a:extLst>
          </p:cNvPr>
          <p:cNvSpPr/>
          <p:nvPr/>
        </p:nvSpPr>
        <p:spPr>
          <a:xfrm>
            <a:off x="2607013"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F66F14F-EEFA-A54C-AF5C-9B4B495408E9}"/>
              </a:ext>
            </a:extLst>
          </p:cNvPr>
          <p:cNvSpPr/>
          <p:nvPr/>
        </p:nvSpPr>
        <p:spPr>
          <a:xfrm>
            <a:off x="6555694"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847B566-1D0F-3A43-A526-5AE4DFB009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482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416-1594-7949-89F4-8F66E5686283}"/>
              </a:ext>
            </a:extLst>
          </p:cNvPr>
          <p:cNvSpPr>
            <a:spLocks noGrp="1"/>
          </p:cNvSpPr>
          <p:nvPr>
            <p:ph type="title"/>
          </p:nvPr>
        </p:nvSpPr>
        <p:spPr/>
        <p:txBody>
          <a:bodyPr/>
          <a:lstStyle/>
          <a:p>
            <a:r>
              <a:rPr lang="en-US" dirty="0"/>
              <a:t>Towards Rule Based System</a:t>
            </a:r>
          </a:p>
        </p:txBody>
      </p:sp>
      <p:pic>
        <p:nvPicPr>
          <p:cNvPr id="7" name="Content Placeholder 6">
            <a:extLst>
              <a:ext uri="{FF2B5EF4-FFF2-40B4-BE49-F238E27FC236}">
                <a16:creationId xmlns:a16="http://schemas.microsoft.com/office/drawing/2014/main" id="{51E8710E-AE96-FA42-9D7F-2D2193EC0629}"/>
              </a:ext>
            </a:extLst>
          </p:cNvPr>
          <p:cNvPicPr>
            <a:picLocks noGrp="1" noChangeAspect="1"/>
          </p:cNvPicPr>
          <p:nvPr>
            <p:ph idx="1"/>
          </p:nvPr>
        </p:nvPicPr>
        <p:blipFill>
          <a:blip r:embed="rId3"/>
          <a:stretch>
            <a:fillRect/>
          </a:stretch>
        </p:blipFill>
        <p:spPr>
          <a:xfrm>
            <a:off x="3952098" y="2490233"/>
            <a:ext cx="2401377" cy="1609344"/>
          </a:xfrm>
        </p:spPr>
      </p:pic>
      <p:sp>
        <p:nvSpPr>
          <p:cNvPr id="4" name="Slide Number Placeholder 3">
            <a:extLst>
              <a:ext uri="{FF2B5EF4-FFF2-40B4-BE49-F238E27FC236}">
                <a16:creationId xmlns:a16="http://schemas.microsoft.com/office/drawing/2014/main" id="{F5FD637A-4C01-E94B-93C7-C1B5E7BEDF86}"/>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TextBox 4">
            <a:extLst>
              <a:ext uri="{FF2B5EF4-FFF2-40B4-BE49-F238E27FC236}">
                <a16:creationId xmlns:a16="http://schemas.microsoft.com/office/drawing/2014/main" id="{2A2BBC81-4F2A-5448-8FC8-BA3484A4C03F}"/>
              </a:ext>
            </a:extLst>
          </p:cNvPr>
          <p:cNvSpPr txBox="1"/>
          <p:nvPr/>
        </p:nvSpPr>
        <p:spPr>
          <a:xfrm>
            <a:off x="1228927" y="3244334"/>
            <a:ext cx="875489" cy="369332"/>
          </a:xfrm>
          <a:prstGeom prst="rect">
            <a:avLst/>
          </a:prstGeom>
          <a:noFill/>
          <a:ln w="38100">
            <a:solidFill>
              <a:srgbClr val="FF0000"/>
            </a:solidFill>
            <a:prstDash val="dash"/>
          </a:ln>
        </p:spPr>
        <p:txBody>
          <a:bodyPr wrap="square" rtlCol="0">
            <a:spAutoFit/>
          </a:bodyPr>
          <a:lstStyle/>
          <a:p>
            <a:r>
              <a:rPr lang="en-US" b="1" dirty="0"/>
              <a:t>Input</a:t>
            </a:r>
          </a:p>
        </p:txBody>
      </p:sp>
      <p:pic>
        <p:nvPicPr>
          <p:cNvPr id="9" name="Picture 8">
            <a:extLst>
              <a:ext uri="{FF2B5EF4-FFF2-40B4-BE49-F238E27FC236}">
                <a16:creationId xmlns:a16="http://schemas.microsoft.com/office/drawing/2014/main" id="{DBC5D62E-C660-7346-8D27-C1A43389ED5C}"/>
              </a:ext>
            </a:extLst>
          </p:cNvPr>
          <p:cNvPicPr>
            <a:picLocks noChangeAspect="1"/>
          </p:cNvPicPr>
          <p:nvPr/>
        </p:nvPicPr>
        <p:blipFill>
          <a:blip r:embed="rId4"/>
          <a:stretch>
            <a:fillRect/>
          </a:stretch>
        </p:blipFill>
        <p:spPr>
          <a:xfrm>
            <a:off x="4341183" y="4495834"/>
            <a:ext cx="1623206" cy="2079733"/>
          </a:xfrm>
          <a:prstGeom prst="rect">
            <a:avLst/>
          </a:prstGeom>
        </p:spPr>
      </p:pic>
      <p:sp>
        <p:nvSpPr>
          <p:cNvPr id="10" name="TextBox 9">
            <a:extLst>
              <a:ext uri="{FF2B5EF4-FFF2-40B4-BE49-F238E27FC236}">
                <a16:creationId xmlns:a16="http://schemas.microsoft.com/office/drawing/2014/main" id="{7CAE4304-72A2-C24A-8A9A-218090FDE444}"/>
              </a:ext>
            </a:extLst>
          </p:cNvPr>
          <p:cNvSpPr txBox="1"/>
          <p:nvPr/>
        </p:nvSpPr>
        <p:spPr>
          <a:xfrm>
            <a:off x="8201157" y="3244334"/>
            <a:ext cx="1501497" cy="369332"/>
          </a:xfrm>
          <a:prstGeom prst="rect">
            <a:avLst/>
          </a:prstGeom>
          <a:noFill/>
          <a:ln w="38100">
            <a:solidFill>
              <a:srgbClr val="FF0000"/>
            </a:solidFill>
            <a:prstDash val="dash"/>
          </a:ln>
        </p:spPr>
        <p:txBody>
          <a:bodyPr wrap="square" rtlCol="0">
            <a:spAutoFit/>
          </a:bodyPr>
          <a:lstStyle/>
          <a:p>
            <a:r>
              <a:rPr lang="en-US" b="1" dirty="0"/>
              <a:t>Output</a:t>
            </a:r>
          </a:p>
        </p:txBody>
      </p:sp>
      <p:sp>
        <p:nvSpPr>
          <p:cNvPr id="11" name="Right Arrow 10">
            <a:extLst>
              <a:ext uri="{FF2B5EF4-FFF2-40B4-BE49-F238E27FC236}">
                <a16:creationId xmlns:a16="http://schemas.microsoft.com/office/drawing/2014/main" id="{63B07C16-922D-FC47-A834-5665F4F8A253}"/>
              </a:ext>
            </a:extLst>
          </p:cNvPr>
          <p:cNvSpPr/>
          <p:nvPr/>
        </p:nvSpPr>
        <p:spPr>
          <a:xfrm>
            <a:off x="2306635"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F66F14F-EEFA-A54C-AF5C-9B4B495408E9}"/>
              </a:ext>
            </a:extLst>
          </p:cNvPr>
          <p:cNvSpPr/>
          <p:nvPr/>
        </p:nvSpPr>
        <p:spPr>
          <a:xfrm>
            <a:off x="6555694" y="3294905"/>
            <a:ext cx="1345085" cy="318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45AF1C-653F-EF41-9009-72140FD27C91}"/>
              </a:ext>
            </a:extLst>
          </p:cNvPr>
          <p:cNvSpPr txBox="1"/>
          <p:nvPr/>
        </p:nvSpPr>
        <p:spPr>
          <a:xfrm>
            <a:off x="3651720" y="1910597"/>
            <a:ext cx="2903974" cy="4727312"/>
          </a:xfrm>
          <a:prstGeom prst="rect">
            <a:avLst/>
          </a:prstGeom>
          <a:noFill/>
          <a:ln w="38100">
            <a:solidFill>
              <a:srgbClr val="FF0000"/>
            </a:solidFill>
            <a:prstDash val="dashDot"/>
          </a:ln>
        </p:spPr>
        <p:txBody>
          <a:bodyPr wrap="square" rtlCol="0">
            <a:spAutoFit/>
          </a:bodyPr>
          <a:lstStyle/>
          <a:p>
            <a:endParaRPr lang="en-US" dirty="0"/>
          </a:p>
        </p:txBody>
      </p:sp>
    </p:spTree>
    <p:extLst>
      <p:ext uri="{BB962C8B-B14F-4D97-AF65-F5344CB8AC3E}">
        <p14:creationId xmlns:p14="http://schemas.microsoft.com/office/powerpoint/2010/main" val="285512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8C56-1CB6-194B-A525-7FB19C1F0BA7}"/>
              </a:ext>
            </a:extLst>
          </p:cNvPr>
          <p:cNvSpPr>
            <a:spLocks noGrp="1"/>
          </p:cNvSpPr>
          <p:nvPr>
            <p:ph type="title"/>
          </p:nvPr>
        </p:nvSpPr>
        <p:spPr/>
        <p:txBody>
          <a:bodyPr/>
          <a:lstStyle/>
          <a:p>
            <a:r>
              <a:rPr lang="en-US" dirty="0"/>
              <a:t>Neural State PDA (NSPDA)</a:t>
            </a:r>
          </a:p>
        </p:txBody>
      </p:sp>
      <p:sp>
        <p:nvSpPr>
          <p:cNvPr id="3" name="Content Placeholder 2">
            <a:extLst>
              <a:ext uri="{FF2B5EF4-FFF2-40B4-BE49-F238E27FC236}">
                <a16:creationId xmlns:a16="http://schemas.microsoft.com/office/drawing/2014/main" id="{CB41A810-B55A-D44F-BA62-C42B4C92A54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BB0D13-AB28-C442-880E-9777DBF97C18}"/>
              </a:ext>
            </a:extLst>
          </p:cNvPr>
          <p:cNvSpPr>
            <a:spLocks noGrp="1"/>
          </p:cNvSpPr>
          <p:nvPr>
            <p:ph type="sldNum" sz="quarter" idx="12"/>
          </p:nvPr>
        </p:nvSpPr>
        <p:spPr/>
        <p:txBody>
          <a:bodyPr/>
          <a:lstStyle/>
          <a:p>
            <a:fld id="{6D22F896-40B5-4ADD-8801-0D06FADFA095}" type="slidenum">
              <a:rPr lang="en-US" smtClean="0"/>
              <a:t>45</a:t>
            </a:fld>
            <a:endParaRPr lang="en-US" dirty="0"/>
          </a:p>
        </p:txBody>
      </p:sp>
      <p:pic>
        <p:nvPicPr>
          <p:cNvPr id="5" name="Content Placeholder 4">
            <a:extLst>
              <a:ext uri="{FF2B5EF4-FFF2-40B4-BE49-F238E27FC236}">
                <a16:creationId xmlns:a16="http://schemas.microsoft.com/office/drawing/2014/main" id="{A5BA9F51-EDAB-9147-9A32-74AFA55B89C0}"/>
              </a:ext>
            </a:extLst>
          </p:cNvPr>
          <p:cNvPicPr>
            <a:picLocks noChangeAspect="1"/>
          </p:cNvPicPr>
          <p:nvPr/>
        </p:nvPicPr>
        <p:blipFill>
          <a:blip r:embed="rId3"/>
          <a:stretch>
            <a:fillRect/>
          </a:stretch>
        </p:blipFill>
        <p:spPr>
          <a:xfrm>
            <a:off x="1063753" y="1831291"/>
            <a:ext cx="9284208" cy="4579372"/>
          </a:xfrm>
          <a:prstGeom prst="rect">
            <a:avLst/>
          </a:prstGeom>
        </p:spPr>
      </p:pic>
      <p:cxnSp>
        <p:nvCxnSpPr>
          <p:cNvPr id="7" name="Straight Arrow Connector 6">
            <a:extLst>
              <a:ext uri="{FF2B5EF4-FFF2-40B4-BE49-F238E27FC236}">
                <a16:creationId xmlns:a16="http://schemas.microsoft.com/office/drawing/2014/main" id="{E8E27A62-BE6A-934A-B5A9-FC13CFD185B3}"/>
              </a:ext>
            </a:extLst>
          </p:cNvPr>
          <p:cNvCxnSpPr>
            <a:cxnSpLocks/>
          </p:cNvCxnSpPr>
          <p:nvPr/>
        </p:nvCxnSpPr>
        <p:spPr>
          <a:xfrm flipV="1">
            <a:off x="1063753" y="4663440"/>
            <a:ext cx="1611714" cy="1609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BABA2E-378F-004C-A634-DB1F04DA5F65}"/>
              </a:ext>
            </a:extLst>
          </p:cNvPr>
          <p:cNvSpPr txBox="1"/>
          <p:nvPr/>
        </p:nvSpPr>
        <p:spPr>
          <a:xfrm>
            <a:off x="524933" y="6272784"/>
            <a:ext cx="3860800" cy="369332"/>
          </a:xfrm>
          <a:prstGeom prst="rect">
            <a:avLst/>
          </a:prstGeom>
          <a:noFill/>
          <a:ln w="38100">
            <a:solidFill>
              <a:srgbClr val="00B050"/>
            </a:solidFill>
          </a:ln>
        </p:spPr>
        <p:txBody>
          <a:bodyPr wrap="square" rtlCol="0">
            <a:spAutoFit/>
          </a:bodyPr>
          <a:lstStyle/>
          <a:p>
            <a:r>
              <a:rPr lang="en-US" dirty="0"/>
              <a:t>Tensor weights have partial rules</a:t>
            </a:r>
          </a:p>
        </p:txBody>
      </p:sp>
      <p:sp>
        <p:nvSpPr>
          <p:cNvPr id="9" name="TextBox 8">
            <a:extLst>
              <a:ext uri="{FF2B5EF4-FFF2-40B4-BE49-F238E27FC236}">
                <a16:creationId xmlns:a16="http://schemas.microsoft.com/office/drawing/2014/main" id="{042E743C-AE07-4147-AA2A-B2DF4D6B43C1}"/>
              </a:ext>
            </a:extLst>
          </p:cNvPr>
          <p:cNvSpPr txBox="1"/>
          <p:nvPr/>
        </p:nvSpPr>
        <p:spPr>
          <a:xfrm>
            <a:off x="7594139" y="6277290"/>
            <a:ext cx="2613408" cy="369332"/>
          </a:xfrm>
          <a:prstGeom prst="rect">
            <a:avLst/>
          </a:prstGeom>
          <a:noFill/>
        </p:spPr>
        <p:txBody>
          <a:bodyPr wrap="none" rtlCol="0">
            <a:spAutoFit/>
          </a:bodyPr>
          <a:lstStyle/>
          <a:p>
            <a:r>
              <a:rPr lang="en-US" dirty="0">
                <a:solidFill>
                  <a:srgbClr val="FF0000"/>
                </a:solidFill>
              </a:rPr>
              <a:t>Mali et al., IEEE TAI ’21</a:t>
            </a:r>
          </a:p>
        </p:txBody>
      </p:sp>
    </p:spTree>
    <p:extLst>
      <p:ext uri="{BB962C8B-B14F-4D97-AF65-F5344CB8AC3E}">
        <p14:creationId xmlns:p14="http://schemas.microsoft.com/office/powerpoint/2010/main" val="783840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8C56-1CB6-194B-A525-7FB19C1F0BA7}"/>
              </a:ext>
            </a:extLst>
          </p:cNvPr>
          <p:cNvSpPr>
            <a:spLocks noGrp="1"/>
          </p:cNvSpPr>
          <p:nvPr>
            <p:ph type="title"/>
          </p:nvPr>
        </p:nvSpPr>
        <p:spPr/>
        <p:txBody>
          <a:bodyPr/>
          <a:lstStyle/>
          <a:p>
            <a:r>
              <a:rPr lang="en-US" dirty="0"/>
              <a:t>Neural State PDA (NSPDA)</a:t>
            </a:r>
          </a:p>
        </p:txBody>
      </p:sp>
      <p:sp>
        <p:nvSpPr>
          <p:cNvPr id="3" name="Content Placeholder 2">
            <a:extLst>
              <a:ext uri="{FF2B5EF4-FFF2-40B4-BE49-F238E27FC236}">
                <a16:creationId xmlns:a16="http://schemas.microsoft.com/office/drawing/2014/main" id="{CB41A810-B55A-D44F-BA62-C42B4C92A54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BB0D13-AB28-C442-880E-9777DBF97C18}"/>
              </a:ext>
            </a:extLst>
          </p:cNvPr>
          <p:cNvSpPr>
            <a:spLocks noGrp="1"/>
          </p:cNvSpPr>
          <p:nvPr>
            <p:ph type="sldNum" sz="quarter" idx="12"/>
          </p:nvPr>
        </p:nvSpPr>
        <p:spPr/>
        <p:txBody>
          <a:bodyPr/>
          <a:lstStyle/>
          <a:p>
            <a:fld id="{6D22F896-40B5-4ADD-8801-0D06FADFA095}" type="slidenum">
              <a:rPr lang="en-US" smtClean="0"/>
              <a:t>46</a:t>
            </a:fld>
            <a:endParaRPr lang="en-US" dirty="0"/>
          </a:p>
        </p:txBody>
      </p:sp>
      <p:pic>
        <p:nvPicPr>
          <p:cNvPr id="5" name="Content Placeholder 4">
            <a:extLst>
              <a:ext uri="{FF2B5EF4-FFF2-40B4-BE49-F238E27FC236}">
                <a16:creationId xmlns:a16="http://schemas.microsoft.com/office/drawing/2014/main" id="{A5BA9F51-EDAB-9147-9A32-74AFA55B89C0}"/>
              </a:ext>
            </a:extLst>
          </p:cNvPr>
          <p:cNvPicPr>
            <a:picLocks noChangeAspect="1"/>
          </p:cNvPicPr>
          <p:nvPr/>
        </p:nvPicPr>
        <p:blipFill>
          <a:blip r:embed="rId3"/>
          <a:stretch>
            <a:fillRect/>
          </a:stretch>
        </p:blipFill>
        <p:spPr>
          <a:xfrm>
            <a:off x="1063753" y="1831291"/>
            <a:ext cx="9284208" cy="4579372"/>
          </a:xfrm>
          <a:prstGeom prst="rect">
            <a:avLst/>
          </a:prstGeom>
        </p:spPr>
      </p:pic>
      <p:cxnSp>
        <p:nvCxnSpPr>
          <p:cNvPr id="7" name="Straight Arrow Connector 6">
            <a:extLst>
              <a:ext uri="{FF2B5EF4-FFF2-40B4-BE49-F238E27FC236}">
                <a16:creationId xmlns:a16="http://schemas.microsoft.com/office/drawing/2014/main" id="{E8E27A62-BE6A-934A-B5A9-FC13CFD185B3}"/>
              </a:ext>
            </a:extLst>
          </p:cNvPr>
          <p:cNvCxnSpPr>
            <a:cxnSpLocks/>
          </p:cNvCxnSpPr>
          <p:nvPr/>
        </p:nvCxnSpPr>
        <p:spPr>
          <a:xfrm flipH="1" flipV="1">
            <a:off x="8348133" y="4572000"/>
            <a:ext cx="982134" cy="1670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BABA2E-378F-004C-A634-DB1F04DA5F65}"/>
              </a:ext>
            </a:extLst>
          </p:cNvPr>
          <p:cNvSpPr txBox="1"/>
          <p:nvPr/>
        </p:nvSpPr>
        <p:spPr>
          <a:xfrm>
            <a:off x="7267447" y="6242161"/>
            <a:ext cx="3860800" cy="369332"/>
          </a:xfrm>
          <a:prstGeom prst="rect">
            <a:avLst/>
          </a:prstGeom>
          <a:noFill/>
          <a:ln w="38100">
            <a:solidFill>
              <a:srgbClr val="00B050"/>
            </a:solidFill>
          </a:ln>
        </p:spPr>
        <p:txBody>
          <a:bodyPr wrap="square" rtlCol="0">
            <a:spAutoFit/>
          </a:bodyPr>
          <a:lstStyle/>
          <a:p>
            <a:r>
              <a:rPr lang="en-US" dirty="0"/>
              <a:t>NSPDA cell acts as a controller</a:t>
            </a:r>
          </a:p>
        </p:txBody>
      </p:sp>
      <p:sp>
        <p:nvSpPr>
          <p:cNvPr id="9" name="TextBox 8">
            <a:extLst>
              <a:ext uri="{FF2B5EF4-FFF2-40B4-BE49-F238E27FC236}">
                <a16:creationId xmlns:a16="http://schemas.microsoft.com/office/drawing/2014/main" id="{04F04CB8-EF58-4943-A8E3-B6220E543C6A}"/>
              </a:ext>
            </a:extLst>
          </p:cNvPr>
          <p:cNvSpPr txBox="1"/>
          <p:nvPr/>
        </p:nvSpPr>
        <p:spPr>
          <a:xfrm>
            <a:off x="1036512" y="6401917"/>
            <a:ext cx="2613408" cy="369332"/>
          </a:xfrm>
          <a:prstGeom prst="rect">
            <a:avLst/>
          </a:prstGeom>
          <a:noFill/>
        </p:spPr>
        <p:txBody>
          <a:bodyPr wrap="none" rtlCol="0">
            <a:spAutoFit/>
          </a:bodyPr>
          <a:lstStyle/>
          <a:p>
            <a:r>
              <a:rPr lang="en-US" dirty="0">
                <a:solidFill>
                  <a:srgbClr val="FF0000"/>
                </a:solidFill>
              </a:rPr>
              <a:t>Mali et al., IEEE TAI ’21</a:t>
            </a:r>
          </a:p>
        </p:txBody>
      </p:sp>
    </p:spTree>
    <p:extLst>
      <p:ext uri="{BB962C8B-B14F-4D97-AF65-F5344CB8AC3E}">
        <p14:creationId xmlns:p14="http://schemas.microsoft.com/office/powerpoint/2010/main" val="969218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8C56-1CB6-194B-A525-7FB19C1F0BA7}"/>
              </a:ext>
            </a:extLst>
          </p:cNvPr>
          <p:cNvSpPr>
            <a:spLocks noGrp="1"/>
          </p:cNvSpPr>
          <p:nvPr>
            <p:ph type="title"/>
          </p:nvPr>
        </p:nvSpPr>
        <p:spPr/>
        <p:txBody>
          <a:bodyPr/>
          <a:lstStyle/>
          <a:p>
            <a:r>
              <a:rPr lang="en-US" dirty="0"/>
              <a:t>Neural State PDA (NSPDA)</a:t>
            </a:r>
          </a:p>
        </p:txBody>
      </p:sp>
      <p:sp>
        <p:nvSpPr>
          <p:cNvPr id="3" name="Content Placeholder 2">
            <a:extLst>
              <a:ext uri="{FF2B5EF4-FFF2-40B4-BE49-F238E27FC236}">
                <a16:creationId xmlns:a16="http://schemas.microsoft.com/office/drawing/2014/main" id="{CB41A810-B55A-D44F-BA62-C42B4C92A54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BB0D13-AB28-C442-880E-9777DBF97C18}"/>
              </a:ext>
            </a:extLst>
          </p:cNvPr>
          <p:cNvSpPr>
            <a:spLocks noGrp="1"/>
          </p:cNvSpPr>
          <p:nvPr>
            <p:ph type="sldNum" sz="quarter" idx="12"/>
          </p:nvPr>
        </p:nvSpPr>
        <p:spPr/>
        <p:txBody>
          <a:bodyPr/>
          <a:lstStyle/>
          <a:p>
            <a:fld id="{6D22F896-40B5-4ADD-8801-0D06FADFA095}" type="slidenum">
              <a:rPr lang="en-US" smtClean="0"/>
              <a:t>47</a:t>
            </a:fld>
            <a:endParaRPr lang="en-US" dirty="0"/>
          </a:p>
        </p:txBody>
      </p:sp>
      <p:pic>
        <p:nvPicPr>
          <p:cNvPr id="5" name="Content Placeholder 4">
            <a:extLst>
              <a:ext uri="{FF2B5EF4-FFF2-40B4-BE49-F238E27FC236}">
                <a16:creationId xmlns:a16="http://schemas.microsoft.com/office/drawing/2014/main" id="{A5BA9F51-EDAB-9147-9A32-74AFA55B89C0}"/>
              </a:ext>
            </a:extLst>
          </p:cNvPr>
          <p:cNvPicPr>
            <a:picLocks noChangeAspect="1"/>
          </p:cNvPicPr>
          <p:nvPr/>
        </p:nvPicPr>
        <p:blipFill>
          <a:blip r:embed="rId2"/>
          <a:stretch>
            <a:fillRect/>
          </a:stretch>
        </p:blipFill>
        <p:spPr>
          <a:xfrm>
            <a:off x="1063753" y="1831291"/>
            <a:ext cx="9284208" cy="4579372"/>
          </a:xfrm>
          <a:prstGeom prst="rect">
            <a:avLst/>
          </a:prstGeom>
        </p:spPr>
      </p:pic>
      <p:cxnSp>
        <p:nvCxnSpPr>
          <p:cNvPr id="7" name="Straight Arrow Connector 6">
            <a:extLst>
              <a:ext uri="{FF2B5EF4-FFF2-40B4-BE49-F238E27FC236}">
                <a16:creationId xmlns:a16="http://schemas.microsoft.com/office/drawing/2014/main" id="{E8E27A62-BE6A-934A-B5A9-FC13CFD185B3}"/>
              </a:ext>
            </a:extLst>
          </p:cNvPr>
          <p:cNvCxnSpPr>
            <a:cxnSpLocks/>
          </p:cNvCxnSpPr>
          <p:nvPr/>
        </p:nvCxnSpPr>
        <p:spPr>
          <a:xfrm flipH="1" flipV="1">
            <a:off x="5858933" y="2370667"/>
            <a:ext cx="3471334" cy="3871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BABA2E-378F-004C-A634-DB1F04DA5F65}"/>
              </a:ext>
            </a:extLst>
          </p:cNvPr>
          <p:cNvSpPr txBox="1"/>
          <p:nvPr/>
        </p:nvSpPr>
        <p:spPr>
          <a:xfrm>
            <a:off x="7267447" y="6242161"/>
            <a:ext cx="3860800" cy="369332"/>
          </a:xfrm>
          <a:prstGeom prst="rect">
            <a:avLst/>
          </a:prstGeom>
          <a:noFill/>
          <a:ln w="38100">
            <a:solidFill>
              <a:srgbClr val="00B050"/>
            </a:solidFill>
          </a:ln>
        </p:spPr>
        <p:txBody>
          <a:bodyPr wrap="square" rtlCol="0">
            <a:spAutoFit/>
          </a:bodyPr>
          <a:lstStyle/>
          <a:p>
            <a:r>
              <a:rPr lang="en-US" dirty="0"/>
              <a:t>Memory</a:t>
            </a:r>
          </a:p>
        </p:txBody>
      </p:sp>
      <p:sp>
        <p:nvSpPr>
          <p:cNvPr id="9" name="TextBox 8">
            <a:extLst>
              <a:ext uri="{FF2B5EF4-FFF2-40B4-BE49-F238E27FC236}">
                <a16:creationId xmlns:a16="http://schemas.microsoft.com/office/drawing/2014/main" id="{555EE5F2-AB0F-D249-9B6E-861E9FA83768}"/>
              </a:ext>
            </a:extLst>
          </p:cNvPr>
          <p:cNvSpPr txBox="1"/>
          <p:nvPr/>
        </p:nvSpPr>
        <p:spPr>
          <a:xfrm>
            <a:off x="1063753" y="6397798"/>
            <a:ext cx="2613408" cy="369332"/>
          </a:xfrm>
          <a:prstGeom prst="rect">
            <a:avLst/>
          </a:prstGeom>
          <a:noFill/>
        </p:spPr>
        <p:txBody>
          <a:bodyPr wrap="none" rtlCol="0">
            <a:spAutoFit/>
          </a:bodyPr>
          <a:lstStyle/>
          <a:p>
            <a:r>
              <a:rPr lang="en-US" dirty="0">
                <a:solidFill>
                  <a:srgbClr val="FF0000"/>
                </a:solidFill>
              </a:rPr>
              <a:t>Mali et al., IEEE TAI ’21</a:t>
            </a:r>
          </a:p>
        </p:txBody>
      </p:sp>
    </p:spTree>
    <p:extLst>
      <p:ext uri="{BB962C8B-B14F-4D97-AF65-F5344CB8AC3E}">
        <p14:creationId xmlns:p14="http://schemas.microsoft.com/office/powerpoint/2010/main" val="4290976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1D4-8C33-6E41-AB95-ED0C5385F7C6}"/>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7C009AB-5776-4D4B-A2EB-72DD6EE2A0A0}"/>
              </a:ext>
            </a:extLst>
          </p:cNvPr>
          <p:cNvSpPr>
            <a:spLocks noGrp="1"/>
          </p:cNvSpPr>
          <p:nvPr>
            <p:ph idx="1"/>
          </p:nvPr>
        </p:nvSpPr>
        <p:spPr/>
        <p:txBody>
          <a:bodyPr/>
          <a:lstStyle/>
          <a:p>
            <a:r>
              <a:rPr lang="en-US" dirty="0"/>
              <a:t>First model to integrate complex grammar production rule(s) into tensor RNNs augmented with stack</a:t>
            </a:r>
          </a:p>
        </p:txBody>
      </p:sp>
      <p:sp>
        <p:nvSpPr>
          <p:cNvPr id="4" name="Slide Number Placeholder 3">
            <a:extLst>
              <a:ext uri="{FF2B5EF4-FFF2-40B4-BE49-F238E27FC236}">
                <a16:creationId xmlns:a16="http://schemas.microsoft.com/office/drawing/2014/main" id="{EBDE3AB7-62E3-A74A-A1A9-C61D8E9F10BA}"/>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846634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1D4-8C33-6E41-AB95-ED0C5385F7C6}"/>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7C009AB-5776-4D4B-A2EB-72DD6EE2A0A0}"/>
              </a:ext>
            </a:extLst>
          </p:cNvPr>
          <p:cNvSpPr>
            <a:spLocks noGrp="1"/>
          </p:cNvSpPr>
          <p:nvPr>
            <p:ph idx="1"/>
          </p:nvPr>
        </p:nvSpPr>
        <p:spPr/>
        <p:txBody>
          <a:bodyPr/>
          <a:lstStyle/>
          <a:p>
            <a:r>
              <a:rPr lang="en-US" dirty="0"/>
              <a:t>First model to integrate complex grammar production rule(s) into tensor RNNs augmented with stack</a:t>
            </a:r>
          </a:p>
          <a:p>
            <a:r>
              <a:rPr lang="en-US" dirty="0"/>
              <a:t>First to extend tensor RNNs w/ modern gradient based learning algorithms</a:t>
            </a:r>
          </a:p>
          <a:p>
            <a:pPr lvl="1"/>
            <a:r>
              <a:rPr lang="en-US" dirty="0"/>
              <a:t>Forward propagation (RTRL, UORO), local gradients with backward propagation (DTP), backward propagation (BPTT, TBPTT, SAB)</a:t>
            </a:r>
          </a:p>
        </p:txBody>
      </p:sp>
      <p:sp>
        <p:nvSpPr>
          <p:cNvPr id="4" name="Slide Number Placeholder 3">
            <a:extLst>
              <a:ext uri="{FF2B5EF4-FFF2-40B4-BE49-F238E27FC236}">
                <a16:creationId xmlns:a16="http://schemas.microsoft.com/office/drawing/2014/main" id="{EBDE3AB7-62E3-A74A-A1A9-C61D8E9F10BA}"/>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222403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576-1C27-B147-AE5F-D64EAC062DA7}"/>
              </a:ext>
            </a:extLst>
          </p:cNvPr>
          <p:cNvSpPr>
            <a:spLocks noGrp="1"/>
          </p:cNvSpPr>
          <p:nvPr>
            <p:ph type="title"/>
          </p:nvPr>
        </p:nvSpPr>
        <p:spPr>
          <a:xfrm>
            <a:off x="1069848" y="484632"/>
            <a:ext cx="10664952" cy="1609344"/>
          </a:xfrm>
        </p:spPr>
        <p:txBody>
          <a:bodyPr>
            <a:normAutofit/>
          </a:bodyPr>
          <a:lstStyle/>
          <a:p>
            <a:r>
              <a:rPr lang="en-US" dirty="0"/>
              <a:t>First Order Recurrent Neural </a:t>
            </a:r>
            <a:br>
              <a:rPr lang="en-US" dirty="0"/>
            </a:br>
            <a:r>
              <a:rPr lang="en-US" dirty="0"/>
              <a:t>Network (RNN)</a:t>
            </a:r>
          </a:p>
        </p:txBody>
      </p:sp>
      <p:pic>
        <p:nvPicPr>
          <p:cNvPr id="6" name="Content Placeholder 5">
            <a:extLst>
              <a:ext uri="{FF2B5EF4-FFF2-40B4-BE49-F238E27FC236}">
                <a16:creationId xmlns:a16="http://schemas.microsoft.com/office/drawing/2014/main" id="{A7ED04AE-0D99-3A4F-9668-FBB238E7AEDF}"/>
              </a:ext>
            </a:extLst>
          </p:cNvPr>
          <p:cNvPicPr>
            <a:picLocks noGrp="1" noChangeAspect="1"/>
          </p:cNvPicPr>
          <p:nvPr>
            <p:ph idx="1"/>
          </p:nvPr>
        </p:nvPicPr>
        <p:blipFill>
          <a:blip r:embed="rId2"/>
          <a:stretch>
            <a:fillRect/>
          </a:stretch>
        </p:blipFill>
        <p:spPr>
          <a:xfrm>
            <a:off x="1069848" y="2804159"/>
            <a:ext cx="6534912" cy="2844609"/>
          </a:xfrm>
        </p:spPr>
      </p:pic>
      <p:sp>
        <p:nvSpPr>
          <p:cNvPr id="4" name="Slide Number Placeholder 3">
            <a:extLst>
              <a:ext uri="{FF2B5EF4-FFF2-40B4-BE49-F238E27FC236}">
                <a16:creationId xmlns:a16="http://schemas.microsoft.com/office/drawing/2014/main" id="{8EBB8930-A795-D248-A413-AD65B6F2F859}"/>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7" name="TextBox 6">
            <a:extLst>
              <a:ext uri="{FF2B5EF4-FFF2-40B4-BE49-F238E27FC236}">
                <a16:creationId xmlns:a16="http://schemas.microsoft.com/office/drawing/2014/main" id="{ED9A2C95-2384-6B43-A786-03132D704E42}"/>
              </a:ext>
            </a:extLst>
          </p:cNvPr>
          <p:cNvSpPr txBox="1"/>
          <p:nvPr/>
        </p:nvSpPr>
        <p:spPr>
          <a:xfrm>
            <a:off x="2865120" y="4764025"/>
            <a:ext cx="4998720" cy="1097280"/>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9D439FD-FC7E-9D45-A9FB-AC017E3B8069}"/>
              </a:ext>
            </a:extLst>
          </p:cNvPr>
          <p:cNvSpPr txBox="1"/>
          <p:nvPr/>
        </p:nvSpPr>
        <p:spPr>
          <a:xfrm>
            <a:off x="8412480" y="4943333"/>
            <a:ext cx="1828800" cy="369332"/>
          </a:xfrm>
          <a:prstGeom prst="rect">
            <a:avLst/>
          </a:prstGeom>
          <a:noFill/>
          <a:ln w="38100">
            <a:solidFill>
              <a:srgbClr val="FF0000"/>
            </a:solidFill>
          </a:ln>
        </p:spPr>
        <p:txBody>
          <a:bodyPr wrap="square" rtlCol="0">
            <a:spAutoFit/>
          </a:bodyPr>
          <a:lstStyle/>
          <a:p>
            <a:r>
              <a:rPr lang="en-US" dirty="0"/>
              <a:t>Input</a:t>
            </a:r>
          </a:p>
        </p:txBody>
      </p:sp>
      <p:sp>
        <p:nvSpPr>
          <p:cNvPr id="9" name="TextBox 8">
            <a:extLst>
              <a:ext uri="{FF2B5EF4-FFF2-40B4-BE49-F238E27FC236}">
                <a16:creationId xmlns:a16="http://schemas.microsoft.com/office/drawing/2014/main" id="{C0380545-7553-4889-850D-3F03770CBEDF}"/>
              </a:ext>
            </a:extLst>
          </p:cNvPr>
          <p:cNvSpPr txBox="1"/>
          <p:nvPr/>
        </p:nvSpPr>
        <p:spPr>
          <a:xfrm>
            <a:off x="8014344" y="1555174"/>
            <a:ext cx="3683060" cy="1200329"/>
          </a:xfrm>
          <a:prstGeom prst="rect">
            <a:avLst/>
          </a:prstGeom>
          <a:noFill/>
        </p:spPr>
        <p:txBody>
          <a:bodyPr wrap="none" rtlCol="0">
            <a:spAutoFit/>
          </a:bodyPr>
          <a:lstStyle/>
          <a:p>
            <a:pPr marL="285750" indent="-285750">
              <a:buFont typeface="Arial" panose="020B0604020202020204" pitchFamily="34" charset="0"/>
              <a:buChar char="•"/>
            </a:pPr>
            <a:r>
              <a:rPr lang="en-US" dirty="0"/>
              <a:t>h = hidden state</a:t>
            </a:r>
          </a:p>
          <a:p>
            <a:pPr marL="285750" indent="-285750">
              <a:buFont typeface="Arial" panose="020B0604020202020204" pitchFamily="34" charset="0"/>
              <a:buChar char="•"/>
            </a:pPr>
            <a:r>
              <a:rPr lang="en-US" dirty="0"/>
              <a:t>x = input symbols</a:t>
            </a:r>
          </a:p>
          <a:p>
            <a:pPr marL="285750" indent="-285750">
              <a:buFont typeface="Arial" panose="020B0604020202020204" pitchFamily="34" charset="0"/>
              <a:buChar char="•"/>
            </a:pPr>
            <a:r>
              <a:rPr lang="en-US" dirty="0"/>
              <a:t>U = input to hidden weights</a:t>
            </a:r>
          </a:p>
          <a:p>
            <a:pPr marL="285750" indent="-285750">
              <a:buFont typeface="Arial" panose="020B0604020202020204" pitchFamily="34" charset="0"/>
              <a:buChar char="•"/>
            </a:pPr>
            <a:r>
              <a:rPr lang="en-US" dirty="0"/>
              <a:t>W = hidden to hidden weights</a:t>
            </a:r>
          </a:p>
        </p:txBody>
      </p:sp>
    </p:spTree>
    <p:extLst>
      <p:ext uri="{BB962C8B-B14F-4D97-AF65-F5344CB8AC3E}">
        <p14:creationId xmlns:p14="http://schemas.microsoft.com/office/powerpoint/2010/main" val="2342421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1D4-8C33-6E41-AB95-ED0C5385F7C6}"/>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7C009AB-5776-4D4B-A2EB-72DD6EE2A0A0}"/>
              </a:ext>
            </a:extLst>
          </p:cNvPr>
          <p:cNvSpPr>
            <a:spLocks noGrp="1"/>
          </p:cNvSpPr>
          <p:nvPr>
            <p:ph idx="1"/>
          </p:nvPr>
        </p:nvSpPr>
        <p:spPr/>
        <p:txBody>
          <a:bodyPr/>
          <a:lstStyle/>
          <a:p>
            <a:r>
              <a:rPr lang="en-US" dirty="0"/>
              <a:t>First model to integrate complex grammar production rule(s) into tensor RNNs augmented with stack</a:t>
            </a:r>
          </a:p>
          <a:p>
            <a:r>
              <a:rPr lang="en-US" dirty="0"/>
              <a:t>First to extend tensor RNNs w/ modern gradient based learning algorithms</a:t>
            </a:r>
          </a:p>
          <a:p>
            <a:pPr lvl="1"/>
            <a:r>
              <a:rPr lang="en-US" dirty="0"/>
              <a:t>Forward propagation (RTRL, UORO), local gradients with backward propagation (DTP), backward propagation (BPTT, TBPTT, SAB)</a:t>
            </a:r>
          </a:p>
          <a:p>
            <a:r>
              <a:rPr lang="en-US" dirty="0"/>
              <a:t>Rule or automata extracted from tensor RNNs are equivalent to minimal PDA for source grammar</a:t>
            </a:r>
          </a:p>
          <a:p>
            <a:endParaRPr lang="en-US" dirty="0"/>
          </a:p>
        </p:txBody>
      </p:sp>
      <p:sp>
        <p:nvSpPr>
          <p:cNvPr id="4" name="Slide Number Placeholder 3">
            <a:extLst>
              <a:ext uri="{FF2B5EF4-FFF2-40B4-BE49-F238E27FC236}">
                <a16:creationId xmlns:a16="http://schemas.microsoft.com/office/drawing/2014/main" id="{EBDE3AB7-62E3-A74A-A1A9-C61D8E9F10BA}"/>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496430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1D4-8C33-6E41-AB95-ED0C5385F7C6}"/>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7C009AB-5776-4D4B-A2EB-72DD6EE2A0A0}"/>
              </a:ext>
            </a:extLst>
          </p:cNvPr>
          <p:cNvSpPr>
            <a:spLocks noGrp="1"/>
          </p:cNvSpPr>
          <p:nvPr>
            <p:ph idx="1"/>
          </p:nvPr>
        </p:nvSpPr>
        <p:spPr/>
        <p:txBody>
          <a:bodyPr/>
          <a:lstStyle/>
          <a:p>
            <a:r>
              <a:rPr lang="en-US" dirty="0"/>
              <a:t>First model to integrate complex grammar production rule(s) into tensor RNNs augmented with stack</a:t>
            </a:r>
          </a:p>
          <a:p>
            <a:r>
              <a:rPr lang="en-US" dirty="0"/>
              <a:t>First to extend tensor RNNs w/ modern gradient based learning algorithms</a:t>
            </a:r>
          </a:p>
          <a:p>
            <a:pPr lvl="1"/>
            <a:r>
              <a:rPr lang="en-US" dirty="0"/>
              <a:t>Forward propagation (RTRL, UORO), local gradients with backward propagation (DTP), backward propagation (BPTT, TBPTT, SAB)</a:t>
            </a:r>
          </a:p>
          <a:p>
            <a:r>
              <a:rPr lang="en-US" dirty="0"/>
              <a:t>Rule or automata extracted from tensor RNNs are equivalent to minimal PDA for source grammar</a:t>
            </a:r>
          </a:p>
          <a:p>
            <a:r>
              <a:rPr lang="en-US" dirty="0"/>
              <a:t>Model is interpretable by design and visualization, verifiable via extraction</a:t>
            </a:r>
          </a:p>
        </p:txBody>
      </p:sp>
      <p:sp>
        <p:nvSpPr>
          <p:cNvPr id="4" name="Slide Number Placeholder 3">
            <a:extLst>
              <a:ext uri="{FF2B5EF4-FFF2-40B4-BE49-F238E27FC236}">
                <a16:creationId xmlns:a16="http://schemas.microsoft.com/office/drawing/2014/main" id="{EBDE3AB7-62E3-A74A-A1A9-C61D8E9F10BA}"/>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507271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1D4-8C33-6E41-AB95-ED0C5385F7C6}"/>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7C009AB-5776-4D4B-A2EB-72DD6EE2A0A0}"/>
              </a:ext>
            </a:extLst>
          </p:cNvPr>
          <p:cNvSpPr>
            <a:spLocks noGrp="1"/>
          </p:cNvSpPr>
          <p:nvPr>
            <p:ph idx="1"/>
          </p:nvPr>
        </p:nvSpPr>
        <p:spPr/>
        <p:txBody>
          <a:bodyPr>
            <a:normAutofit fontScale="92500" lnSpcReduction="20000"/>
          </a:bodyPr>
          <a:lstStyle/>
          <a:p>
            <a:r>
              <a:rPr lang="en-US" dirty="0"/>
              <a:t>First model to integrate complex grammar production rule(s) into tensor RNNs augmented with stack</a:t>
            </a:r>
          </a:p>
          <a:p>
            <a:r>
              <a:rPr lang="en-US" dirty="0"/>
              <a:t>First to extend tensor RNNs w/ modern gradient based learning algorithms</a:t>
            </a:r>
          </a:p>
          <a:p>
            <a:pPr lvl="1"/>
            <a:r>
              <a:rPr lang="en-US" dirty="0"/>
              <a:t>Forward propagation (RTRL, UORO), local gradients with backward propagation (DTP), backward propagation (BPTT, TBPTT, SAB)</a:t>
            </a:r>
          </a:p>
          <a:p>
            <a:r>
              <a:rPr lang="en-US" dirty="0"/>
              <a:t>Rule or automata extracted from tensor RNNs are equivalent to minimal PDA for source grammar</a:t>
            </a:r>
          </a:p>
          <a:p>
            <a:r>
              <a:rPr lang="en-US" dirty="0"/>
              <a:t>Model is interpretable by design and visualization, verifiable via extraction</a:t>
            </a:r>
          </a:p>
          <a:p>
            <a:r>
              <a:rPr lang="en-US" dirty="0"/>
              <a:t>Requires less training data &amp; neurons to generalize over longer sequences</a:t>
            </a:r>
          </a:p>
          <a:p>
            <a:pPr lvl="1"/>
            <a:r>
              <a:rPr lang="en-US" dirty="0"/>
              <a:t>Long Short Term Memory (LSTM) with 4096 neurons &amp; 3 layers fails to recognize CFGS compared to NSPDA w/ only 8 neurons.</a:t>
            </a:r>
          </a:p>
          <a:p>
            <a:pPr lvl="1"/>
            <a:r>
              <a:rPr lang="en-US" dirty="0"/>
              <a:t>Transformers with 3X more parameters also has similar issues, in some cases even worse (ongoing).</a:t>
            </a:r>
          </a:p>
        </p:txBody>
      </p:sp>
      <p:sp>
        <p:nvSpPr>
          <p:cNvPr id="4" name="Slide Number Placeholder 3">
            <a:extLst>
              <a:ext uri="{FF2B5EF4-FFF2-40B4-BE49-F238E27FC236}">
                <a16:creationId xmlns:a16="http://schemas.microsoft.com/office/drawing/2014/main" id="{EBDE3AB7-62E3-A74A-A1A9-C61D8E9F10BA}"/>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1908641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CB4E-CA7E-494C-98FE-3678EF5A8D36}"/>
              </a:ext>
            </a:extLst>
          </p:cNvPr>
          <p:cNvSpPr>
            <a:spLocks noGrp="1"/>
          </p:cNvSpPr>
          <p:nvPr>
            <p:ph type="title"/>
          </p:nvPr>
        </p:nvSpPr>
        <p:spPr>
          <a:xfrm>
            <a:off x="1066800" y="290490"/>
            <a:ext cx="10058400" cy="1609344"/>
          </a:xfrm>
        </p:spPr>
        <p:txBody>
          <a:bodyPr/>
          <a:lstStyle/>
          <a:p>
            <a:r>
              <a:rPr lang="en-US" dirty="0"/>
              <a:t>NSPDA compared with other memory models</a:t>
            </a:r>
          </a:p>
        </p:txBody>
      </p:sp>
      <p:sp>
        <p:nvSpPr>
          <p:cNvPr id="3" name="Content Placeholder 2">
            <a:extLst>
              <a:ext uri="{FF2B5EF4-FFF2-40B4-BE49-F238E27FC236}">
                <a16:creationId xmlns:a16="http://schemas.microsoft.com/office/drawing/2014/main" id="{1682DD39-56C7-994D-890F-216064953DA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2D75E72-0E0A-7546-88B2-753ABF0A59BA}"/>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5" name="Content Placeholder 3">
            <a:extLst>
              <a:ext uri="{FF2B5EF4-FFF2-40B4-BE49-F238E27FC236}">
                <a16:creationId xmlns:a16="http://schemas.microsoft.com/office/drawing/2014/main" id="{0D654A6C-4E30-EE4A-9CA5-E18131C883DB}"/>
              </a:ext>
            </a:extLst>
          </p:cNvPr>
          <p:cNvPicPr>
            <a:picLocks noChangeAspect="1"/>
          </p:cNvPicPr>
          <p:nvPr/>
        </p:nvPicPr>
        <p:blipFill>
          <a:blip r:embed="rId2"/>
          <a:stretch>
            <a:fillRect/>
          </a:stretch>
        </p:blipFill>
        <p:spPr>
          <a:xfrm>
            <a:off x="86119" y="1666883"/>
            <a:ext cx="10058400" cy="3990788"/>
          </a:xfrm>
          <a:prstGeom prst="rect">
            <a:avLst/>
          </a:prstGeom>
        </p:spPr>
      </p:pic>
      <p:sp>
        <p:nvSpPr>
          <p:cNvPr id="6" name="TextBox 5">
            <a:extLst>
              <a:ext uri="{FF2B5EF4-FFF2-40B4-BE49-F238E27FC236}">
                <a16:creationId xmlns:a16="http://schemas.microsoft.com/office/drawing/2014/main" id="{D92F7C3F-5334-7540-826C-8382B9A6D83D}"/>
              </a:ext>
            </a:extLst>
          </p:cNvPr>
          <p:cNvSpPr txBox="1"/>
          <p:nvPr/>
        </p:nvSpPr>
        <p:spPr>
          <a:xfrm>
            <a:off x="742051" y="5657671"/>
            <a:ext cx="95739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Rule insertion gives </a:t>
            </a:r>
            <a:r>
              <a:rPr lang="en-US" b="1" dirty="0"/>
              <a:t>hints</a:t>
            </a:r>
            <a:r>
              <a:rPr lang="en-US" dirty="0"/>
              <a:t> that </a:t>
            </a:r>
            <a:r>
              <a:rPr lang="en-US" b="1" dirty="0"/>
              <a:t>improves generalization</a:t>
            </a:r>
          </a:p>
          <a:p>
            <a:pPr marL="285750" indent="-285750">
              <a:buFont typeface="Arial" panose="020B0604020202020204" pitchFamily="34" charset="0"/>
              <a:buChar char="•"/>
            </a:pPr>
            <a:r>
              <a:rPr lang="en-US" dirty="0"/>
              <a:t>Model learns to push and pop</a:t>
            </a:r>
          </a:p>
          <a:p>
            <a:pPr marL="285750" indent="-285750">
              <a:buFont typeface="Arial" panose="020B0604020202020204" pitchFamily="34" charset="0"/>
              <a:buChar char="•"/>
            </a:pPr>
            <a:r>
              <a:rPr lang="en-US" dirty="0"/>
              <a:t>Requires only 8 neurons and 2000 samples to converge, generalizes on unseen data</a:t>
            </a:r>
          </a:p>
        </p:txBody>
      </p:sp>
    </p:spTree>
    <p:extLst>
      <p:ext uri="{BB962C8B-B14F-4D97-AF65-F5344CB8AC3E}">
        <p14:creationId xmlns:p14="http://schemas.microsoft.com/office/powerpoint/2010/main" val="2057230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CB4E-CA7E-494C-98FE-3678EF5A8D36}"/>
              </a:ext>
            </a:extLst>
          </p:cNvPr>
          <p:cNvSpPr>
            <a:spLocks noGrp="1"/>
          </p:cNvSpPr>
          <p:nvPr>
            <p:ph type="title"/>
          </p:nvPr>
        </p:nvSpPr>
        <p:spPr>
          <a:xfrm>
            <a:off x="1066800" y="290490"/>
            <a:ext cx="10058400" cy="1609344"/>
          </a:xfrm>
        </p:spPr>
        <p:txBody>
          <a:bodyPr/>
          <a:lstStyle/>
          <a:p>
            <a:r>
              <a:rPr lang="en-US" dirty="0"/>
              <a:t>NSPDA compared with other memory models</a:t>
            </a:r>
          </a:p>
        </p:txBody>
      </p:sp>
      <p:sp>
        <p:nvSpPr>
          <p:cNvPr id="3" name="Content Placeholder 2">
            <a:extLst>
              <a:ext uri="{FF2B5EF4-FFF2-40B4-BE49-F238E27FC236}">
                <a16:creationId xmlns:a16="http://schemas.microsoft.com/office/drawing/2014/main" id="{1682DD39-56C7-994D-890F-216064953DA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2D75E72-0E0A-7546-88B2-753ABF0A59BA}"/>
              </a:ext>
            </a:extLst>
          </p:cNvPr>
          <p:cNvSpPr>
            <a:spLocks noGrp="1"/>
          </p:cNvSpPr>
          <p:nvPr>
            <p:ph type="sldNum" sz="quarter" idx="12"/>
          </p:nvPr>
        </p:nvSpPr>
        <p:spPr/>
        <p:txBody>
          <a:bodyPr/>
          <a:lstStyle/>
          <a:p>
            <a:fld id="{6D22F896-40B5-4ADD-8801-0D06FADFA095}" type="slidenum">
              <a:rPr lang="en-US" smtClean="0"/>
              <a:t>54</a:t>
            </a:fld>
            <a:endParaRPr lang="en-US" dirty="0"/>
          </a:p>
        </p:txBody>
      </p:sp>
      <p:pic>
        <p:nvPicPr>
          <p:cNvPr id="5" name="Content Placeholder 3">
            <a:extLst>
              <a:ext uri="{FF2B5EF4-FFF2-40B4-BE49-F238E27FC236}">
                <a16:creationId xmlns:a16="http://schemas.microsoft.com/office/drawing/2014/main" id="{0D654A6C-4E30-EE4A-9CA5-E18131C883DB}"/>
              </a:ext>
            </a:extLst>
          </p:cNvPr>
          <p:cNvPicPr>
            <a:picLocks noChangeAspect="1"/>
          </p:cNvPicPr>
          <p:nvPr/>
        </p:nvPicPr>
        <p:blipFill>
          <a:blip r:embed="rId3"/>
          <a:stretch>
            <a:fillRect/>
          </a:stretch>
        </p:blipFill>
        <p:spPr>
          <a:xfrm>
            <a:off x="86119" y="1666883"/>
            <a:ext cx="10058400" cy="3990788"/>
          </a:xfrm>
          <a:prstGeom prst="rect">
            <a:avLst/>
          </a:prstGeom>
        </p:spPr>
      </p:pic>
      <p:sp>
        <p:nvSpPr>
          <p:cNvPr id="6" name="TextBox 5">
            <a:extLst>
              <a:ext uri="{FF2B5EF4-FFF2-40B4-BE49-F238E27FC236}">
                <a16:creationId xmlns:a16="http://schemas.microsoft.com/office/drawing/2014/main" id="{D92F7C3F-5334-7540-826C-8382B9A6D83D}"/>
              </a:ext>
            </a:extLst>
          </p:cNvPr>
          <p:cNvSpPr txBox="1"/>
          <p:nvPr/>
        </p:nvSpPr>
        <p:spPr>
          <a:xfrm>
            <a:off x="742051" y="5657671"/>
            <a:ext cx="954490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Rule insertion </a:t>
            </a:r>
            <a:r>
              <a:rPr lang="en-US" dirty="0"/>
              <a:t>gives hints that improves generalization</a:t>
            </a:r>
          </a:p>
          <a:p>
            <a:pPr marL="285750" indent="-285750">
              <a:buFont typeface="Arial" panose="020B0604020202020204" pitchFamily="34" charset="0"/>
              <a:buChar char="•"/>
            </a:pPr>
            <a:r>
              <a:rPr lang="en-US" dirty="0"/>
              <a:t>On parenthesis LSTM = 2%, Neural Stack = 95%, DNC = 97%, NSPDA </a:t>
            </a:r>
            <a:r>
              <a:rPr lang="en-US" b="1" dirty="0"/>
              <a:t>= 99.2%</a:t>
            </a:r>
          </a:p>
        </p:txBody>
      </p:sp>
      <p:sp>
        <p:nvSpPr>
          <p:cNvPr id="7" name="TextBox 6">
            <a:extLst>
              <a:ext uri="{FF2B5EF4-FFF2-40B4-BE49-F238E27FC236}">
                <a16:creationId xmlns:a16="http://schemas.microsoft.com/office/drawing/2014/main" id="{47C0AFD3-034B-E740-BE55-07F0D2178A5A}"/>
              </a:ext>
            </a:extLst>
          </p:cNvPr>
          <p:cNvSpPr txBox="1"/>
          <p:nvPr/>
        </p:nvSpPr>
        <p:spPr>
          <a:xfrm>
            <a:off x="808903" y="2616496"/>
            <a:ext cx="8732661" cy="812504"/>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362B6C6B-C36E-3F47-89E3-FB6E12C9383F}"/>
              </a:ext>
            </a:extLst>
          </p:cNvPr>
          <p:cNvSpPr txBox="1"/>
          <p:nvPr/>
        </p:nvSpPr>
        <p:spPr>
          <a:xfrm>
            <a:off x="8697720" y="6317046"/>
            <a:ext cx="2613408" cy="369332"/>
          </a:xfrm>
          <a:prstGeom prst="rect">
            <a:avLst/>
          </a:prstGeom>
          <a:noFill/>
        </p:spPr>
        <p:txBody>
          <a:bodyPr wrap="none" rtlCol="0">
            <a:spAutoFit/>
          </a:bodyPr>
          <a:lstStyle/>
          <a:p>
            <a:r>
              <a:rPr lang="en-US" dirty="0">
                <a:solidFill>
                  <a:srgbClr val="FF0000"/>
                </a:solidFill>
              </a:rPr>
              <a:t>Mali et al., IEEE TAI ’21</a:t>
            </a:r>
          </a:p>
        </p:txBody>
      </p:sp>
    </p:spTree>
    <p:extLst>
      <p:ext uri="{BB962C8B-B14F-4D97-AF65-F5344CB8AC3E}">
        <p14:creationId xmlns:p14="http://schemas.microsoft.com/office/powerpoint/2010/main" val="91945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CB4E-CA7E-494C-98FE-3678EF5A8D36}"/>
              </a:ext>
            </a:extLst>
          </p:cNvPr>
          <p:cNvSpPr>
            <a:spLocks noGrp="1"/>
          </p:cNvSpPr>
          <p:nvPr>
            <p:ph type="title"/>
          </p:nvPr>
        </p:nvSpPr>
        <p:spPr>
          <a:xfrm>
            <a:off x="1066800" y="290490"/>
            <a:ext cx="10058400" cy="1609344"/>
          </a:xfrm>
        </p:spPr>
        <p:txBody>
          <a:bodyPr/>
          <a:lstStyle/>
          <a:p>
            <a:r>
              <a:rPr lang="en-US" dirty="0"/>
              <a:t>NSPDA compared with other memory models</a:t>
            </a:r>
          </a:p>
        </p:txBody>
      </p:sp>
      <p:sp>
        <p:nvSpPr>
          <p:cNvPr id="3" name="Content Placeholder 2">
            <a:extLst>
              <a:ext uri="{FF2B5EF4-FFF2-40B4-BE49-F238E27FC236}">
                <a16:creationId xmlns:a16="http://schemas.microsoft.com/office/drawing/2014/main" id="{1682DD39-56C7-994D-890F-216064953DA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2D75E72-0E0A-7546-88B2-753ABF0A59BA}"/>
              </a:ext>
            </a:extLst>
          </p:cNvPr>
          <p:cNvSpPr>
            <a:spLocks noGrp="1"/>
          </p:cNvSpPr>
          <p:nvPr>
            <p:ph type="sldNum" sz="quarter" idx="12"/>
          </p:nvPr>
        </p:nvSpPr>
        <p:spPr/>
        <p:txBody>
          <a:bodyPr/>
          <a:lstStyle/>
          <a:p>
            <a:fld id="{6D22F896-40B5-4ADD-8801-0D06FADFA095}" type="slidenum">
              <a:rPr lang="en-US" smtClean="0"/>
              <a:t>55</a:t>
            </a:fld>
            <a:endParaRPr lang="en-US" dirty="0"/>
          </a:p>
        </p:txBody>
      </p:sp>
      <p:pic>
        <p:nvPicPr>
          <p:cNvPr id="5" name="Content Placeholder 3">
            <a:extLst>
              <a:ext uri="{FF2B5EF4-FFF2-40B4-BE49-F238E27FC236}">
                <a16:creationId xmlns:a16="http://schemas.microsoft.com/office/drawing/2014/main" id="{0D654A6C-4E30-EE4A-9CA5-E18131C883DB}"/>
              </a:ext>
            </a:extLst>
          </p:cNvPr>
          <p:cNvPicPr>
            <a:picLocks noChangeAspect="1"/>
          </p:cNvPicPr>
          <p:nvPr/>
        </p:nvPicPr>
        <p:blipFill>
          <a:blip r:embed="rId2"/>
          <a:stretch>
            <a:fillRect/>
          </a:stretch>
        </p:blipFill>
        <p:spPr>
          <a:xfrm>
            <a:off x="86119" y="1666883"/>
            <a:ext cx="10058400" cy="3990788"/>
          </a:xfrm>
          <a:prstGeom prst="rect">
            <a:avLst/>
          </a:prstGeom>
        </p:spPr>
      </p:pic>
      <p:sp>
        <p:nvSpPr>
          <p:cNvPr id="6" name="TextBox 5">
            <a:extLst>
              <a:ext uri="{FF2B5EF4-FFF2-40B4-BE49-F238E27FC236}">
                <a16:creationId xmlns:a16="http://schemas.microsoft.com/office/drawing/2014/main" id="{D92F7C3F-5334-7540-826C-8382B9A6D83D}"/>
              </a:ext>
            </a:extLst>
          </p:cNvPr>
          <p:cNvSpPr txBox="1"/>
          <p:nvPr/>
        </p:nvSpPr>
        <p:spPr>
          <a:xfrm>
            <a:off x="742051" y="5657671"/>
            <a:ext cx="954490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Rule insertion </a:t>
            </a:r>
            <a:r>
              <a:rPr lang="en-US" dirty="0"/>
              <a:t>gives hints that improves generalization</a:t>
            </a:r>
          </a:p>
          <a:p>
            <a:pPr marL="285750" indent="-285750">
              <a:buFont typeface="Arial" panose="020B0604020202020204" pitchFamily="34" charset="0"/>
              <a:buChar char="•"/>
            </a:pPr>
            <a:r>
              <a:rPr lang="en-US" dirty="0"/>
              <a:t>On parenthesis LSTM = 2%, Neural Stack = 95%, DNC = 97%, NSPDA </a:t>
            </a:r>
            <a:r>
              <a:rPr lang="en-US" b="1" dirty="0"/>
              <a:t>= 99.2%</a:t>
            </a:r>
          </a:p>
        </p:txBody>
      </p:sp>
      <p:sp>
        <p:nvSpPr>
          <p:cNvPr id="7" name="TextBox 6">
            <a:extLst>
              <a:ext uri="{FF2B5EF4-FFF2-40B4-BE49-F238E27FC236}">
                <a16:creationId xmlns:a16="http://schemas.microsoft.com/office/drawing/2014/main" id="{47C0AFD3-034B-E740-BE55-07F0D2178A5A}"/>
              </a:ext>
            </a:extLst>
          </p:cNvPr>
          <p:cNvSpPr txBox="1"/>
          <p:nvPr/>
        </p:nvSpPr>
        <p:spPr>
          <a:xfrm>
            <a:off x="927410" y="4975383"/>
            <a:ext cx="8612830" cy="460713"/>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362B6C6B-C36E-3F47-89E3-FB6E12C9383F}"/>
              </a:ext>
            </a:extLst>
          </p:cNvPr>
          <p:cNvSpPr txBox="1"/>
          <p:nvPr/>
        </p:nvSpPr>
        <p:spPr>
          <a:xfrm>
            <a:off x="8697720" y="6317046"/>
            <a:ext cx="2613408" cy="369332"/>
          </a:xfrm>
          <a:prstGeom prst="rect">
            <a:avLst/>
          </a:prstGeom>
          <a:noFill/>
        </p:spPr>
        <p:txBody>
          <a:bodyPr wrap="none" rtlCol="0">
            <a:spAutoFit/>
          </a:bodyPr>
          <a:lstStyle/>
          <a:p>
            <a:r>
              <a:rPr lang="en-US" dirty="0">
                <a:solidFill>
                  <a:srgbClr val="FF0000"/>
                </a:solidFill>
              </a:rPr>
              <a:t>Mali et al., IEEE TAI ’21</a:t>
            </a:r>
          </a:p>
        </p:txBody>
      </p:sp>
    </p:spTree>
    <p:extLst>
      <p:ext uri="{BB962C8B-B14F-4D97-AF65-F5344CB8AC3E}">
        <p14:creationId xmlns:p14="http://schemas.microsoft.com/office/powerpoint/2010/main" val="2438280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CB4E-CA7E-494C-98FE-3678EF5A8D36}"/>
              </a:ext>
            </a:extLst>
          </p:cNvPr>
          <p:cNvSpPr>
            <a:spLocks noGrp="1"/>
          </p:cNvSpPr>
          <p:nvPr>
            <p:ph type="title"/>
          </p:nvPr>
        </p:nvSpPr>
        <p:spPr>
          <a:xfrm>
            <a:off x="1066800" y="290490"/>
            <a:ext cx="10058400" cy="1609344"/>
          </a:xfrm>
        </p:spPr>
        <p:txBody>
          <a:bodyPr/>
          <a:lstStyle/>
          <a:p>
            <a:r>
              <a:rPr lang="en-US" dirty="0"/>
              <a:t>NSPDA compared with other memory models</a:t>
            </a:r>
          </a:p>
        </p:txBody>
      </p:sp>
      <p:sp>
        <p:nvSpPr>
          <p:cNvPr id="3" name="Content Placeholder 2">
            <a:extLst>
              <a:ext uri="{FF2B5EF4-FFF2-40B4-BE49-F238E27FC236}">
                <a16:creationId xmlns:a16="http://schemas.microsoft.com/office/drawing/2014/main" id="{1682DD39-56C7-994D-890F-216064953DA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2D75E72-0E0A-7546-88B2-753ABF0A59BA}"/>
              </a:ext>
            </a:extLst>
          </p:cNvPr>
          <p:cNvSpPr>
            <a:spLocks noGrp="1"/>
          </p:cNvSpPr>
          <p:nvPr>
            <p:ph type="sldNum" sz="quarter" idx="12"/>
          </p:nvPr>
        </p:nvSpPr>
        <p:spPr/>
        <p:txBody>
          <a:bodyPr/>
          <a:lstStyle/>
          <a:p>
            <a:fld id="{6D22F896-40B5-4ADD-8801-0D06FADFA095}" type="slidenum">
              <a:rPr lang="en-US" smtClean="0"/>
              <a:t>56</a:t>
            </a:fld>
            <a:endParaRPr lang="en-US" dirty="0"/>
          </a:p>
        </p:txBody>
      </p:sp>
      <p:pic>
        <p:nvPicPr>
          <p:cNvPr id="5" name="Content Placeholder 3">
            <a:extLst>
              <a:ext uri="{FF2B5EF4-FFF2-40B4-BE49-F238E27FC236}">
                <a16:creationId xmlns:a16="http://schemas.microsoft.com/office/drawing/2014/main" id="{0D654A6C-4E30-EE4A-9CA5-E18131C883DB}"/>
              </a:ext>
            </a:extLst>
          </p:cNvPr>
          <p:cNvPicPr>
            <a:picLocks noChangeAspect="1"/>
          </p:cNvPicPr>
          <p:nvPr/>
        </p:nvPicPr>
        <p:blipFill>
          <a:blip r:embed="rId2"/>
          <a:stretch>
            <a:fillRect/>
          </a:stretch>
        </p:blipFill>
        <p:spPr>
          <a:xfrm>
            <a:off x="86119" y="1666883"/>
            <a:ext cx="10058400" cy="3990788"/>
          </a:xfrm>
          <a:prstGeom prst="rect">
            <a:avLst/>
          </a:prstGeom>
        </p:spPr>
      </p:pic>
      <p:sp>
        <p:nvSpPr>
          <p:cNvPr id="6" name="TextBox 5">
            <a:extLst>
              <a:ext uri="{FF2B5EF4-FFF2-40B4-BE49-F238E27FC236}">
                <a16:creationId xmlns:a16="http://schemas.microsoft.com/office/drawing/2014/main" id="{D92F7C3F-5334-7540-826C-8382B9A6D83D}"/>
              </a:ext>
            </a:extLst>
          </p:cNvPr>
          <p:cNvSpPr txBox="1"/>
          <p:nvPr/>
        </p:nvSpPr>
        <p:spPr>
          <a:xfrm>
            <a:off x="742051" y="5657671"/>
            <a:ext cx="98572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Rule insertion gives hints that improves generalization</a:t>
            </a:r>
          </a:p>
          <a:p>
            <a:pPr marL="285750" indent="-285750">
              <a:buFont typeface="Arial" panose="020B0604020202020204" pitchFamily="34" charset="0"/>
              <a:buChar char="•"/>
            </a:pPr>
            <a:r>
              <a:rPr lang="en-US" dirty="0"/>
              <a:t>Model learns to </a:t>
            </a:r>
            <a:r>
              <a:rPr lang="en-US" b="1" dirty="0"/>
              <a:t>push and pop</a:t>
            </a:r>
          </a:p>
          <a:p>
            <a:pPr marL="285750" indent="-285750">
              <a:buFont typeface="Arial" panose="020B0604020202020204" pitchFamily="34" charset="0"/>
              <a:buChar char="•"/>
            </a:pPr>
            <a:r>
              <a:rPr lang="en-US" dirty="0"/>
              <a:t>Requires only 8 neurons and 2000 samples to converge, generalizes on unseen data</a:t>
            </a:r>
          </a:p>
        </p:txBody>
      </p:sp>
    </p:spTree>
    <p:extLst>
      <p:ext uri="{BB962C8B-B14F-4D97-AF65-F5344CB8AC3E}">
        <p14:creationId xmlns:p14="http://schemas.microsoft.com/office/powerpoint/2010/main" val="3630068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CB4E-CA7E-494C-98FE-3678EF5A8D36}"/>
              </a:ext>
            </a:extLst>
          </p:cNvPr>
          <p:cNvSpPr>
            <a:spLocks noGrp="1"/>
          </p:cNvSpPr>
          <p:nvPr>
            <p:ph type="title"/>
          </p:nvPr>
        </p:nvSpPr>
        <p:spPr>
          <a:xfrm>
            <a:off x="1066800" y="290490"/>
            <a:ext cx="10058400" cy="1609344"/>
          </a:xfrm>
        </p:spPr>
        <p:txBody>
          <a:bodyPr/>
          <a:lstStyle/>
          <a:p>
            <a:r>
              <a:rPr lang="en-US" dirty="0"/>
              <a:t>NSPDA compared with other memory models</a:t>
            </a:r>
          </a:p>
        </p:txBody>
      </p:sp>
      <p:sp>
        <p:nvSpPr>
          <p:cNvPr id="3" name="Content Placeholder 2">
            <a:extLst>
              <a:ext uri="{FF2B5EF4-FFF2-40B4-BE49-F238E27FC236}">
                <a16:creationId xmlns:a16="http://schemas.microsoft.com/office/drawing/2014/main" id="{1682DD39-56C7-994D-890F-216064953DA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2D75E72-0E0A-7546-88B2-753ABF0A59BA}"/>
              </a:ext>
            </a:extLst>
          </p:cNvPr>
          <p:cNvSpPr>
            <a:spLocks noGrp="1"/>
          </p:cNvSpPr>
          <p:nvPr>
            <p:ph type="sldNum" sz="quarter" idx="12"/>
          </p:nvPr>
        </p:nvSpPr>
        <p:spPr/>
        <p:txBody>
          <a:bodyPr/>
          <a:lstStyle/>
          <a:p>
            <a:fld id="{6D22F896-40B5-4ADD-8801-0D06FADFA095}" type="slidenum">
              <a:rPr lang="en-US" smtClean="0"/>
              <a:t>57</a:t>
            </a:fld>
            <a:endParaRPr lang="en-US" dirty="0"/>
          </a:p>
        </p:txBody>
      </p:sp>
      <p:pic>
        <p:nvPicPr>
          <p:cNvPr id="5" name="Content Placeholder 3">
            <a:extLst>
              <a:ext uri="{FF2B5EF4-FFF2-40B4-BE49-F238E27FC236}">
                <a16:creationId xmlns:a16="http://schemas.microsoft.com/office/drawing/2014/main" id="{0D654A6C-4E30-EE4A-9CA5-E18131C883DB}"/>
              </a:ext>
            </a:extLst>
          </p:cNvPr>
          <p:cNvPicPr>
            <a:picLocks noChangeAspect="1"/>
          </p:cNvPicPr>
          <p:nvPr/>
        </p:nvPicPr>
        <p:blipFill>
          <a:blip r:embed="rId2"/>
          <a:stretch>
            <a:fillRect/>
          </a:stretch>
        </p:blipFill>
        <p:spPr>
          <a:xfrm>
            <a:off x="86119" y="1666883"/>
            <a:ext cx="10058400" cy="3990788"/>
          </a:xfrm>
          <a:prstGeom prst="rect">
            <a:avLst/>
          </a:prstGeom>
        </p:spPr>
      </p:pic>
      <p:sp>
        <p:nvSpPr>
          <p:cNvPr id="6" name="TextBox 5">
            <a:extLst>
              <a:ext uri="{FF2B5EF4-FFF2-40B4-BE49-F238E27FC236}">
                <a16:creationId xmlns:a16="http://schemas.microsoft.com/office/drawing/2014/main" id="{D92F7C3F-5334-7540-826C-8382B9A6D83D}"/>
              </a:ext>
            </a:extLst>
          </p:cNvPr>
          <p:cNvSpPr txBox="1"/>
          <p:nvPr/>
        </p:nvSpPr>
        <p:spPr>
          <a:xfrm>
            <a:off x="742051" y="5657671"/>
            <a:ext cx="98315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Rule insertion gives hints that improves generalization</a:t>
            </a:r>
          </a:p>
          <a:p>
            <a:pPr marL="285750" indent="-285750">
              <a:buFont typeface="Arial" panose="020B0604020202020204" pitchFamily="34" charset="0"/>
              <a:buChar char="•"/>
            </a:pPr>
            <a:r>
              <a:rPr lang="en-US" dirty="0"/>
              <a:t>Model learns to push and pop</a:t>
            </a:r>
          </a:p>
          <a:p>
            <a:pPr marL="285750" indent="-285750">
              <a:buFont typeface="Arial" panose="020B0604020202020204" pitchFamily="34" charset="0"/>
              <a:buChar char="•"/>
            </a:pPr>
            <a:r>
              <a:rPr lang="en-US" dirty="0"/>
              <a:t>Requires only </a:t>
            </a:r>
            <a:r>
              <a:rPr lang="en-US" b="1" dirty="0"/>
              <a:t>8 neurons and 2000 samples </a:t>
            </a:r>
            <a:r>
              <a:rPr lang="en-US" dirty="0"/>
              <a:t>to converge and generalize on unseen data</a:t>
            </a:r>
          </a:p>
        </p:txBody>
      </p:sp>
    </p:spTree>
    <p:extLst>
      <p:ext uri="{BB962C8B-B14F-4D97-AF65-F5344CB8AC3E}">
        <p14:creationId xmlns:p14="http://schemas.microsoft.com/office/powerpoint/2010/main" val="3739169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D4B8-D45C-9E4D-A2F3-09292B1D07D8}"/>
              </a:ext>
            </a:extLst>
          </p:cNvPr>
          <p:cNvSpPr>
            <a:spLocks noGrp="1"/>
          </p:cNvSpPr>
          <p:nvPr>
            <p:ph type="title"/>
          </p:nvPr>
        </p:nvSpPr>
        <p:spPr/>
        <p:txBody>
          <a:bodyPr/>
          <a:lstStyle/>
          <a:p>
            <a:r>
              <a:rPr lang="en-GB" dirty="0"/>
              <a:t>A simple PDA for palindrome recognition</a:t>
            </a:r>
            <a:endParaRPr lang="en-US" dirty="0"/>
          </a:p>
        </p:txBody>
      </p:sp>
      <p:sp>
        <p:nvSpPr>
          <p:cNvPr id="3" name="Content Placeholder 2">
            <a:extLst>
              <a:ext uri="{FF2B5EF4-FFF2-40B4-BE49-F238E27FC236}">
                <a16:creationId xmlns:a16="http://schemas.microsoft.com/office/drawing/2014/main" id="{0944A825-4B76-7642-9A42-8A1B9393745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0F929A1-F177-0E48-8A77-ACC0506BD849}"/>
              </a:ext>
            </a:extLst>
          </p:cNvPr>
          <p:cNvSpPr>
            <a:spLocks noGrp="1"/>
          </p:cNvSpPr>
          <p:nvPr>
            <p:ph type="sldNum" sz="quarter" idx="12"/>
          </p:nvPr>
        </p:nvSpPr>
        <p:spPr/>
        <p:txBody>
          <a:bodyPr/>
          <a:lstStyle/>
          <a:p>
            <a:fld id="{6D22F896-40B5-4ADD-8801-0D06FADFA095}" type="slidenum">
              <a:rPr lang="en-US" smtClean="0"/>
              <a:t>58</a:t>
            </a:fld>
            <a:endParaRPr lang="en-US" dirty="0"/>
          </a:p>
        </p:txBody>
      </p:sp>
      <p:pic>
        <p:nvPicPr>
          <p:cNvPr id="5" name="Google Shape;62;p14">
            <a:extLst>
              <a:ext uri="{FF2B5EF4-FFF2-40B4-BE49-F238E27FC236}">
                <a16:creationId xmlns:a16="http://schemas.microsoft.com/office/drawing/2014/main" id="{077BE318-252A-EA42-AC34-456D1EF50C63}"/>
              </a:ext>
            </a:extLst>
          </p:cNvPr>
          <p:cNvPicPr preferRelativeResize="0"/>
          <p:nvPr/>
        </p:nvPicPr>
        <p:blipFill>
          <a:blip r:embed="rId2">
            <a:alphaModFix/>
          </a:blip>
          <a:stretch>
            <a:fillRect/>
          </a:stretch>
        </p:blipFill>
        <p:spPr>
          <a:xfrm>
            <a:off x="1063752" y="2121407"/>
            <a:ext cx="6571488" cy="4516501"/>
          </a:xfrm>
          <a:prstGeom prst="rect">
            <a:avLst/>
          </a:prstGeom>
          <a:noFill/>
          <a:ln>
            <a:noFill/>
          </a:ln>
        </p:spPr>
      </p:pic>
      <p:sp>
        <p:nvSpPr>
          <p:cNvPr id="7" name="Can 6">
            <a:extLst>
              <a:ext uri="{FF2B5EF4-FFF2-40B4-BE49-F238E27FC236}">
                <a16:creationId xmlns:a16="http://schemas.microsoft.com/office/drawing/2014/main" id="{35D8C378-DF9F-414C-B88D-462B9CED88F2}"/>
              </a:ext>
            </a:extLst>
          </p:cNvPr>
          <p:cNvSpPr/>
          <p:nvPr/>
        </p:nvSpPr>
        <p:spPr>
          <a:xfrm>
            <a:off x="6241971" y="2308103"/>
            <a:ext cx="914400" cy="887711"/>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Stack</a:t>
            </a:r>
          </a:p>
        </p:txBody>
      </p:sp>
      <p:cxnSp>
        <p:nvCxnSpPr>
          <p:cNvPr id="8" name="Straight Arrow Connector 7">
            <a:extLst>
              <a:ext uri="{FF2B5EF4-FFF2-40B4-BE49-F238E27FC236}">
                <a16:creationId xmlns:a16="http://schemas.microsoft.com/office/drawing/2014/main" id="{E3B6B68C-47F8-4F4B-9E9B-D090DBEEA46B}"/>
              </a:ext>
            </a:extLst>
          </p:cNvPr>
          <p:cNvCxnSpPr>
            <a:cxnSpLocks/>
            <a:endCxn id="7" idx="2"/>
          </p:cNvCxnSpPr>
          <p:nvPr/>
        </p:nvCxnSpPr>
        <p:spPr>
          <a:xfrm flipV="1">
            <a:off x="1935480" y="2751959"/>
            <a:ext cx="4306491" cy="4438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028C89-80FF-1F43-A278-9079F5BE6B82}"/>
              </a:ext>
            </a:extLst>
          </p:cNvPr>
          <p:cNvSpPr txBox="1"/>
          <p:nvPr/>
        </p:nvSpPr>
        <p:spPr>
          <a:xfrm>
            <a:off x="4327086" y="2030357"/>
            <a:ext cx="1803737" cy="707886"/>
          </a:xfrm>
          <a:prstGeom prst="rect">
            <a:avLst/>
          </a:prstGeom>
          <a:noFill/>
        </p:spPr>
        <p:txBody>
          <a:bodyPr wrap="square" rtlCol="0">
            <a:spAutoFit/>
          </a:bodyPr>
          <a:lstStyle/>
          <a:p>
            <a:br>
              <a:rPr lang="en-US" dirty="0"/>
            </a:br>
            <a:r>
              <a:rPr lang="en-US" sz="1100" dirty="0"/>
              <a:t>Push to the top of the stack</a:t>
            </a:r>
          </a:p>
        </p:txBody>
      </p:sp>
    </p:spTree>
    <p:extLst>
      <p:ext uri="{BB962C8B-B14F-4D97-AF65-F5344CB8AC3E}">
        <p14:creationId xmlns:p14="http://schemas.microsoft.com/office/powerpoint/2010/main" val="3010748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936540" y="400768"/>
            <a:ext cx="10965900" cy="818431"/>
          </a:xfrm>
          <a:prstGeom prst="rect">
            <a:avLst/>
          </a:prstGeom>
        </p:spPr>
        <p:txBody>
          <a:bodyPr spcFirstLastPara="1" vert="horz" wrap="square" lIns="91425" tIns="91425" rIns="91425" bIns="91425" numCol="1" rtlCol="0" anchor="t" anchorCtr="0" compatLnSpc="1">
            <a:prstTxWarp prst="textNoShape">
              <a:avLst/>
            </a:prstTxWarp>
            <a:noAutofit/>
          </a:bodyPr>
          <a:lstStyle/>
          <a:p>
            <a:pPr algn="l"/>
            <a:r>
              <a:rPr lang="en-GB" dirty="0"/>
              <a:t>Extracted PDA for palindrome grammar using Designed NSPDA </a:t>
            </a:r>
            <a:endParaRPr dirty="0"/>
          </a:p>
        </p:txBody>
      </p:sp>
      <p:sp>
        <p:nvSpPr>
          <p:cNvPr id="68" name="Google Shape;68;p15"/>
          <p:cNvSpPr txBox="1">
            <a:spLocks noGrp="1"/>
          </p:cNvSpPr>
          <p:nvPr>
            <p:ph type="body" idx="1"/>
          </p:nvPr>
        </p:nvSpPr>
        <p:spPr>
          <a:xfrm>
            <a:off x="1835700" y="2009725"/>
            <a:ext cx="8520600" cy="34164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spcAft>
                <a:spcPts val="1600"/>
              </a:spcAft>
              <a:buNone/>
            </a:pPr>
            <a:endParaRPr/>
          </a:p>
        </p:txBody>
      </p:sp>
      <p:pic>
        <p:nvPicPr>
          <p:cNvPr id="69" name="Google Shape;69;p15"/>
          <p:cNvPicPr preferRelativeResize="0"/>
          <p:nvPr/>
        </p:nvPicPr>
        <p:blipFill>
          <a:blip r:embed="rId3">
            <a:alphaModFix/>
          </a:blip>
          <a:stretch>
            <a:fillRect/>
          </a:stretch>
        </p:blipFill>
        <p:spPr>
          <a:xfrm>
            <a:off x="1524000" y="2096875"/>
            <a:ext cx="8925250" cy="3903874"/>
          </a:xfrm>
          <a:prstGeom prst="rect">
            <a:avLst/>
          </a:prstGeom>
          <a:noFill/>
          <a:ln>
            <a:noFill/>
          </a:ln>
        </p:spPr>
      </p:pic>
      <p:sp>
        <p:nvSpPr>
          <p:cNvPr id="2" name="TextBox 1">
            <a:extLst>
              <a:ext uri="{FF2B5EF4-FFF2-40B4-BE49-F238E27FC236}">
                <a16:creationId xmlns:a16="http://schemas.microsoft.com/office/drawing/2014/main" id="{A271F390-B84D-164C-9107-9A83B9950AD7}"/>
              </a:ext>
            </a:extLst>
          </p:cNvPr>
          <p:cNvSpPr txBox="1"/>
          <p:nvPr/>
        </p:nvSpPr>
        <p:spPr>
          <a:xfrm>
            <a:off x="9184330" y="6087899"/>
            <a:ext cx="1772858" cy="369332"/>
          </a:xfrm>
          <a:prstGeom prst="rect">
            <a:avLst/>
          </a:prstGeom>
          <a:noFill/>
        </p:spPr>
        <p:txBody>
          <a:bodyPr wrap="none" rtlCol="0">
            <a:spAutoFit/>
          </a:bodyPr>
          <a:lstStyle/>
          <a:p>
            <a:r>
              <a:rPr lang="en-US" dirty="0">
                <a:solidFill>
                  <a:srgbClr val="FF0000"/>
                </a:solidFill>
              </a:rPr>
              <a:t>Work in progress</a:t>
            </a:r>
          </a:p>
        </p:txBody>
      </p:sp>
      <p:sp>
        <p:nvSpPr>
          <p:cNvPr id="3" name="Slide Number Placeholder 2">
            <a:extLst>
              <a:ext uri="{FF2B5EF4-FFF2-40B4-BE49-F238E27FC236}">
                <a16:creationId xmlns:a16="http://schemas.microsoft.com/office/drawing/2014/main" id="{7C8B34D1-B6D7-564F-8F84-DF24662B9A38}"/>
              </a:ext>
            </a:extLst>
          </p:cNvPr>
          <p:cNvSpPr>
            <a:spLocks noGrp="1"/>
          </p:cNvSpPr>
          <p:nvPr>
            <p:ph type="sldNum" idx="12"/>
          </p:nvPr>
        </p:nvSpPr>
        <p:spPr/>
        <p:txBody>
          <a:bodyPr/>
          <a:lstStyle/>
          <a:p>
            <a:fld id="{00000000-1234-1234-1234-123412341234}" type="slidenum">
              <a:rPr lang="en-GB" smtClean="0"/>
              <a:pPr/>
              <a:t>59</a:t>
            </a:fld>
            <a:endParaRPr lang="en-GB"/>
          </a:p>
        </p:txBody>
      </p:sp>
      <p:sp>
        <p:nvSpPr>
          <p:cNvPr id="7" name="TextBox 6">
            <a:extLst>
              <a:ext uri="{FF2B5EF4-FFF2-40B4-BE49-F238E27FC236}">
                <a16:creationId xmlns:a16="http://schemas.microsoft.com/office/drawing/2014/main" id="{032E9B55-C490-3A4F-9123-D2AA676868D2}"/>
              </a:ext>
            </a:extLst>
          </p:cNvPr>
          <p:cNvSpPr txBox="1"/>
          <p:nvPr/>
        </p:nvSpPr>
        <p:spPr>
          <a:xfrm>
            <a:off x="936540" y="5833692"/>
            <a:ext cx="5590569" cy="369332"/>
          </a:xfrm>
          <a:prstGeom prst="rect">
            <a:avLst/>
          </a:prstGeom>
          <a:noFill/>
          <a:ln w="38100">
            <a:solidFill>
              <a:srgbClr val="FF0000"/>
            </a:solidFill>
            <a:prstDash val="dashDot"/>
          </a:ln>
        </p:spPr>
        <p:txBody>
          <a:bodyPr wrap="none" rtlCol="0">
            <a:spAutoFit/>
          </a:bodyPr>
          <a:lstStyle/>
          <a:p>
            <a:r>
              <a:rPr lang="en-US" dirty="0"/>
              <a:t>Using Hopcroft algorithms we can get minimal PDA</a:t>
            </a:r>
          </a:p>
        </p:txBody>
      </p:sp>
    </p:spTree>
    <p:extLst>
      <p:ext uri="{BB962C8B-B14F-4D97-AF65-F5344CB8AC3E}">
        <p14:creationId xmlns:p14="http://schemas.microsoft.com/office/powerpoint/2010/main" val="394819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576-1C27-B147-AE5F-D64EAC062DA7}"/>
              </a:ext>
            </a:extLst>
          </p:cNvPr>
          <p:cNvSpPr>
            <a:spLocks noGrp="1"/>
          </p:cNvSpPr>
          <p:nvPr>
            <p:ph type="title"/>
          </p:nvPr>
        </p:nvSpPr>
        <p:spPr/>
        <p:txBody>
          <a:bodyPr/>
          <a:lstStyle/>
          <a:p>
            <a:r>
              <a:rPr lang="en-US" dirty="0"/>
              <a:t>First Order Recurrent Neural Network (RNN)</a:t>
            </a:r>
          </a:p>
        </p:txBody>
      </p:sp>
      <p:pic>
        <p:nvPicPr>
          <p:cNvPr id="6" name="Content Placeholder 5">
            <a:extLst>
              <a:ext uri="{FF2B5EF4-FFF2-40B4-BE49-F238E27FC236}">
                <a16:creationId xmlns:a16="http://schemas.microsoft.com/office/drawing/2014/main" id="{A7ED04AE-0D99-3A4F-9668-FBB238E7AEDF}"/>
              </a:ext>
            </a:extLst>
          </p:cNvPr>
          <p:cNvPicPr>
            <a:picLocks noGrp="1" noChangeAspect="1"/>
          </p:cNvPicPr>
          <p:nvPr>
            <p:ph idx="1"/>
          </p:nvPr>
        </p:nvPicPr>
        <p:blipFill>
          <a:blip r:embed="rId2"/>
          <a:stretch>
            <a:fillRect/>
          </a:stretch>
        </p:blipFill>
        <p:spPr>
          <a:xfrm>
            <a:off x="1069848" y="2804159"/>
            <a:ext cx="6534912" cy="2844609"/>
          </a:xfrm>
        </p:spPr>
      </p:pic>
      <p:sp>
        <p:nvSpPr>
          <p:cNvPr id="4" name="Slide Number Placeholder 3">
            <a:extLst>
              <a:ext uri="{FF2B5EF4-FFF2-40B4-BE49-F238E27FC236}">
                <a16:creationId xmlns:a16="http://schemas.microsoft.com/office/drawing/2014/main" id="{8EBB8930-A795-D248-A413-AD65B6F2F859}"/>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7" name="TextBox 6">
            <a:extLst>
              <a:ext uri="{FF2B5EF4-FFF2-40B4-BE49-F238E27FC236}">
                <a16:creationId xmlns:a16="http://schemas.microsoft.com/office/drawing/2014/main" id="{ED9A2C95-2384-6B43-A786-03132D704E42}"/>
              </a:ext>
            </a:extLst>
          </p:cNvPr>
          <p:cNvSpPr txBox="1"/>
          <p:nvPr/>
        </p:nvSpPr>
        <p:spPr>
          <a:xfrm>
            <a:off x="2849880" y="2630425"/>
            <a:ext cx="4998720" cy="1097280"/>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9D439FD-FC7E-9D45-A9FB-AC017E3B8069}"/>
              </a:ext>
            </a:extLst>
          </p:cNvPr>
          <p:cNvSpPr txBox="1"/>
          <p:nvPr/>
        </p:nvSpPr>
        <p:spPr>
          <a:xfrm>
            <a:off x="8427720" y="2994399"/>
            <a:ext cx="1828800" cy="369332"/>
          </a:xfrm>
          <a:prstGeom prst="rect">
            <a:avLst/>
          </a:prstGeom>
          <a:noFill/>
          <a:ln w="38100">
            <a:solidFill>
              <a:srgbClr val="FF0000"/>
            </a:solidFill>
          </a:ln>
        </p:spPr>
        <p:txBody>
          <a:bodyPr wrap="square" rtlCol="0">
            <a:spAutoFit/>
          </a:bodyPr>
          <a:lstStyle/>
          <a:p>
            <a:r>
              <a:rPr lang="en-US" dirty="0"/>
              <a:t>Output</a:t>
            </a:r>
          </a:p>
        </p:txBody>
      </p:sp>
    </p:spTree>
    <p:extLst>
      <p:ext uri="{BB962C8B-B14F-4D97-AF65-F5344CB8AC3E}">
        <p14:creationId xmlns:p14="http://schemas.microsoft.com/office/powerpoint/2010/main" val="22662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14426" y="108973"/>
            <a:ext cx="11851893" cy="787393"/>
          </a:xfrm>
          <a:prstGeom prst="rect">
            <a:avLst/>
          </a:prstGeom>
        </p:spPr>
        <p:txBody>
          <a:bodyPr spcFirstLastPara="1" vert="horz" wrap="square" lIns="91425" tIns="91425" rIns="91425" bIns="91425" numCol="1" rtlCol="0" anchor="t" anchorCtr="0" compatLnSpc="1">
            <a:prstTxWarp prst="textNoShape">
              <a:avLst/>
            </a:prstTxWarp>
            <a:noAutofit/>
          </a:bodyPr>
          <a:lstStyle/>
          <a:p>
            <a:pPr algn="l"/>
            <a:r>
              <a:rPr lang="en-GB" dirty="0"/>
              <a:t>A simple PDA for palindrome recognition</a:t>
            </a:r>
            <a:endParaRPr dirty="0"/>
          </a:p>
        </p:txBody>
      </p:sp>
      <p:sp>
        <p:nvSpPr>
          <p:cNvPr id="61" name="Google Shape;61;p14"/>
          <p:cNvSpPr txBox="1">
            <a:spLocks noGrp="1"/>
          </p:cNvSpPr>
          <p:nvPr>
            <p:ph type="body" idx="1"/>
          </p:nvPr>
        </p:nvSpPr>
        <p:spPr>
          <a:xfrm>
            <a:off x="1835700" y="2009725"/>
            <a:ext cx="8520600" cy="34164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spcAft>
                <a:spcPts val="1600"/>
              </a:spcAft>
              <a:buNone/>
            </a:pPr>
            <a:endParaRPr/>
          </a:p>
        </p:txBody>
      </p:sp>
      <p:pic>
        <p:nvPicPr>
          <p:cNvPr id="62" name="Google Shape;62;p14"/>
          <p:cNvPicPr preferRelativeResize="0"/>
          <p:nvPr/>
        </p:nvPicPr>
        <p:blipFill>
          <a:blip r:embed="rId3">
            <a:alphaModFix/>
          </a:blip>
          <a:stretch>
            <a:fillRect/>
          </a:stretch>
        </p:blipFill>
        <p:spPr>
          <a:xfrm>
            <a:off x="1835700" y="1560488"/>
            <a:ext cx="8222700" cy="5145113"/>
          </a:xfrm>
          <a:prstGeom prst="rect">
            <a:avLst/>
          </a:prstGeom>
          <a:noFill/>
          <a:ln>
            <a:noFill/>
          </a:ln>
        </p:spPr>
      </p:pic>
      <p:sp>
        <p:nvSpPr>
          <p:cNvPr id="3" name="TextBox 2">
            <a:extLst>
              <a:ext uri="{FF2B5EF4-FFF2-40B4-BE49-F238E27FC236}">
                <a16:creationId xmlns:a16="http://schemas.microsoft.com/office/drawing/2014/main" id="{24EE7E22-7581-524D-B5FD-D20E75374D78}"/>
              </a:ext>
            </a:extLst>
          </p:cNvPr>
          <p:cNvSpPr txBox="1"/>
          <p:nvPr/>
        </p:nvSpPr>
        <p:spPr>
          <a:xfrm>
            <a:off x="9318234" y="3394759"/>
            <a:ext cx="2391039" cy="646331"/>
          </a:xfrm>
          <a:prstGeom prst="rect">
            <a:avLst/>
          </a:prstGeom>
          <a:noFill/>
        </p:spPr>
        <p:txBody>
          <a:bodyPr wrap="none" rtlCol="0">
            <a:spAutoFit/>
          </a:bodyPr>
          <a:lstStyle/>
          <a:p>
            <a:r>
              <a:rPr lang="en-US" dirty="0"/>
              <a:t>Very few states</a:t>
            </a:r>
          </a:p>
          <a:p>
            <a:r>
              <a:rPr lang="en-US" dirty="0"/>
              <a:t>needed to control stack</a:t>
            </a:r>
          </a:p>
        </p:txBody>
      </p:sp>
      <p:sp>
        <p:nvSpPr>
          <p:cNvPr id="4" name="Can 3">
            <a:extLst>
              <a:ext uri="{FF2B5EF4-FFF2-40B4-BE49-F238E27FC236}">
                <a16:creationId xmlns:a16="http://schemas.microsoft.com/office/drawing/2014/main" id="{F9882C8D-34A0-3243-9BA7-94C688DE7C97}"/>
              </a:ext>
            </a:extLst>
          </p:cNvPr>
          <p:cNvSpPr/>
          <p:nvPr/>
        </p:nvSpPr>
        <p:spPr>
          <a:xfrm>
            <a:off x="8471694" y="1422106"/>
            <a:ext cx="914400" cy="887711"/>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Stack</a:t>
            </a:r>
          </a:p>
        </p:txBody>
      </p:sp>
      <p:cxnSp>
        <p:nvCxnSpPr>
          <p:cNvPr id="6" name="Straight Arrow Connector 5">
            <a:extLst>
              <a:ext uri="{FF2B5EF4-FFF2-40B4-BE49-F238E27FC236}">
                <a16:creationId xmlns:a16="http://schemas.microsoft.com/office/drawing/2014/main" id="{C75A28CF-EE1F-9B4D-9135-B1AF86BAC6A3}"/>
              </a:ext>
            </a:extLst>
          </p:cNvPr>
          <p:cNvCxnSpPr>
            <a:cxnSpLocks/>
          </p:cNvCxnSpPr>
          <p:nvPr/>
        </p:nvCxnSpPr>
        <p:spPr>
          <a:xfrm flipV="1">
            <a:off x="3029639" y="1560488"/>
            <a:ext cx="5442055" cy="11606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217299-6C07-4344-B883-2CF2DDD15AAC}"/>
              </a:ext>
            </a:extLst>
          </p:cNvPr>
          <p:cNvSpPr txBox="1"/>
          <p:nvPr/>
        </p:nvSpPr>
        <p:spPr>
          <a:xfrm>
            <a:off x="5732443" y="1224145"/>
            <a:ext cx="1803737" cy="538609"/>
          </a:xfrm>
          <a:prstGeom prst="rect">
            <a:avLst/>
          </a:prstGeom>
          <a:noFill/>
        </p:spPr>
        <p:txBody>
          <a:bodyPr wrap="square" rtlCol="0">
            <a:spAutoFit/>
          </a:bodyPr>
          <a:lstStyle/>
          <a:p>
            <a:br>
              <a:rPr lang="en-US" dirty="0"/>
            </a:br>
            <a:r>
              <a:rPr lang="en-US" sz="1100" dirty="0"/>
              <a:t>Push to the top of the stack</a:t>
            </a:r>
          </a:p>
        </p:txBody>
      </p:sp>
      <p:cxnSp>
        <p:nvCxnSpPr>
          <p:cNvPr id="13" name="Straight Arrow Connector 12">
            <a:extLst>
              <a:ext uri="{FF2B5EF4-FFF2-40B4-BE49-F238E27FC236}">
                <a16:creationId xmlns:a16="http://schemas.microsoft.com/office/drawing/2014/main" id="{E298C163-B0D3-984F-84B7-F9CD92D3A9B0}"/>
              </a:ext>
            </a:extLst>
          </p:cNvPr>
          <p:cNvCxnSpPr>
            <a:cxnSpLocks/>
          </p:cNvCxnSpPr>
          <p:nvPr/>
        </p:nvCxnSpPr>
        <p:spPr>
          <a:xfrm flipV="1">
            <a:off x="5144877" y="1747522"/>
            <a:ext cx="3326817" cy="9530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D2553-C877-8640-A033-4134BCD7E5FF}"/>
              </a:ext>
            </a:extLst>
          </p:cNvPr>
          <p:cNvSpPr txBox="1"/>
          <p:nvPr/>
        </p:nvSpPr>
        <p:spPr>
          <a:xfrm>
            <a:off x="6897519" y="1929709"/>
            <a:ext cx="1803737" cy="707886"/>
          </a:xfrm>
          <a:prstGeom prst="rect">
            <a:avLst/>
          </a:prstGeom>
          <a:noFill/>
        </p:spPr>
        <p:txBody>
          <a:bodyPr wrap="square" rtlCol="0">
            <a:spAutoFit/>
          </a:bodyPr>
          <a:lstStyle/>
          <a:p>
            <a:br>
              <a:rPr lang="en-US" dirty="0"/>
            </a:br>
            <a:r>
              <a:rPr lang="en-US" sz="1100" dirty="0"/>
              <a:t>Pop from the top of the stack</a:t>
            </a:r>
          </a:p>
        </p:txBody>
      </p:sp>
      <p:sp>
        <p:nvSpPr>
          <p:cNvPr id="2" name="Slide Number Placeholder 1">
            <a:extLst>
              <a:ext uri="{FF2B5EF4-FFF2-40B4-BE49-F238E27FC236}">
                <a16:creationId xmlns:a16="http://schemas.microsoft.com/office/drawing/2014/main" id="{6EE0DF54-47C0-BE43-BB97-5182B82C9024}"/>
              </a:ext>
            </a:extLst>
          </p:cNvPr>
          <p:cNvSpPr>
            <a:spLocks noGrp="1"/>
          </p:cNvSpPr>
          <p:nvPr>
            <p:ph type="sldNum" idx="12"/>
          </p:nvPr>
        </p:nvSpPr>
        <p:spPr/>
        <p:txBody>
          <a:bodyPr/>
          <a:lstStyle/>
          <a:p>
            <a:fld id="{00000000-1234-1234-1234-123412341234}" type="slidenum">
              <a:rPr lang="en-GB" smtClean="0"/>
              <a:pPr/>
              <a:t>60</a:t>
            </a:fld>
            <a:endParaRPr lang="en-GB"/>
          </a:p>
        </p:txBody>
      </p:sp>
    </p:spTree>
    <p:extLst>
      <p:ext uri="{BB962C8B-B14F-4D97-AF65-F5344CB8AC3E}">
        <p14:creationId xmlns:p14="http://schemas.microsoft.com/office/powerpoint/2010/main" val="1682195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err="1"/>
              <a:t>DiffStk</a:t>
            </a:r>
            <a:r>
              <a:rPr lang="en-US" dirty="0"/>
              <a:t>-RNN Architecture</a:t>
            </a:r>
            <a:endParaRPr dirty="0"/>
          </a:p>
        </p:txBody>
      </p:sp>
      <p:pic>
        <p:nvPicPr>
          <p:cNvPr id="150" name="Google Shape;150;p8"/>
          <p:cNvPicPr preferRelativeResize="0">
            <a:picLocks noGrp="1"/>
          </p:cNvPicPr>
          <p:nvPr>
            <p:ph type="body" idx="1"/>
          </p:nvPr>
        </p:nvPicPr>
        <p:blipFill rotWithShape="1">
          <a:blip r:embed="rId3">
            <a:alphaModFix/>
          </a:blip>
          <a:srcRect/>
          <a:stretch/>
        </p:blipFill>
        <p:spPr>
          <a:xfrm>
            <a:off x="2815063" y="2253495"/>
            <a:ext cx="6574264" cy="3525714"/>
          </a:xfrm>
          <a:prstGeom prst="rect">
            <a:avLst/>
          </a:prstGeom>
          <a:noFill/>
          <a:ln>
            <a:noFill/>
          </a:ln>
        </p:spPr>
      </p:pic>
      <p:cxnSp>
        <p:nvCxnSpPr>
          <p:cNvPr id="151" name="Google Shape;151;p8"/>
          <p:cNvCxnSpPr/>
          <p:nvPr/>
        </p:nvCxnSpPr>
        <p:spPr>
          <a:xfrm>
            <a:off x="2815063" y="2253495"/>
            <a:ext cx="1685500" cy="461130"/>
          </a:xfrm>
          <a:prstGeom prst="straightConnector1">
            <a:avLst/>
          </a:prstGeom>
          <a:noFill/>
          <a:ln w="28575" cap="flat" cmpd="sng">
            <a:solidFill>
              <a:srgbClr val="FF0000"/>
            </a:solidFill>
            <a:prstDash val="solid"/>
            <a:miter lim="800000"/>
            <a:headEnd type="none" w="sm" len="sm"/>
            <a:tailEnd type="triangle" w="med" len="med"/>
          </a:ln>
        </p:spPr>
      </p:cxnSp>
      <p:cxnSp>
        <p:nvCxnSpPr>
          <p:cNvPr id="152" name="Google Shape;152;p8"/>
          <p:cNvCxnSpPr/>
          <p:nvPr/>
        </p:nvCxnSpPr>
        <p:spPr>
          <a:xfrm flipH="1">
            <a:off x="7458075" y="3429000"/>
            <a:ext cx="1414463" cy="442913"/>
          </a:xfrm>
          <a:prstGeom prst="straightConnector1">
            <a:avLst/>
          </a:prstGeom>
          <a:noFill/>
          <a:ln w="28575" cap="flat" cmpd="sng">
            <a:solidFill>
              <a:srgbClr val="FF0000"/>
            </a:solidFill>
            <a:prstDash val="solid"/>
            <a:miter lim="800000"/>
            <a:headEnd type="none" w="sm" len="sm"/>
            <a:tailEnd type="triangle" w="med" len="med"/>
          </a:ln>
        </p:spPr>
      </p:cxnSp>
      <p:sp>
        <p:nvSpPr>
          <p:cNvPr id="153" name="Google Shape;153;p8"/>
          <p:cNvSpPr txBox="1"/>
          <p:nvPr/>
        </p:nvSpPr>
        <p:spPr>
          <a:xfrm>
            <a:off x="1214438" y="1750635"/>
            <a:ext cx="1588235" cy="646331"/>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External Memory</a:t>
            </a:r>
            <a:endParaRPr/>
          </a:p>
        </p:txBody>
      </p:sp>
      <p:sp>
        <p:nvSpPr>
          <p:cNvPr id="154" name="Google Shape;154;p8"/>
          <p:cNvSpPr txBox="1"/>
          <p:nvPr/>
        </p:nvSpPr>
        <p:spPr>
          <a:xfrm>
            <a:off x="8933346" y="3004125"/>
            <a:ext cx="1588235" cy="646331"/>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RNN as Controller</a:t>
            </a:r>
            <a:endParaRPr/>
          </a:p>
        </p:txBody>
      </p:sp>
      <p:sp>
        <p:nvSpPr>
          <p:cNvPr id="8" name="Rectangle 7">
            <a:extLst>
              <a:ext uri="{FF2B5EF4-FFF2-40B4-BE49-F238E27FC236}">
                <a16:creationId xmlns:a16="http://schemas.microsoft.com/office/drawing/2014/main" id="{4B8B0A84-4687-7B41-9F94-369A745D139D}"/>
              </a:ext>
            </a:extLst>
          </p:cNvPr>
          <p:cNvSpPr/>
          <p:nvPr/>
        </p:nvSpPr>
        <p:spPr>
          <a:xfrm>
            <a:off x="8555621" y="6308209"/>
            <a:ext cx="2183546" cy="369332"/>
          </a:xfrm>
          <a:prstGeom prst="rect">
            <a:avLst/>
          </a:prstGeom>
        </p:spPr>
        <p:txBody>
          <a:bodyPr wrap="none">
            <a:spAutoFit/>
          </a:bodyPr>
          <a:lstStyle/>
          <a:p>
            <a:r>
              <a:rPr lang="en-US" dirty="0">
                <a:solidFill>
                  <a:srgbClr val="FF0000"/>
                </a:solidFill>
              </a:rPr>
              <a:t>Mali et al., ICGI ‘21</a:t>
            </a:r>
          </a:p>
        </p:txBody>
      </p:sp>
      <p:sp>
        <p:nvSpPr>
          <p:cNvPr id="9" name="Google Shape;154;p8">
            <a:extLst>
              <a:ext uri="{FF2B5EF4-FFF2-40B4-BE49-F238E27FC236}">
                <a16:creationId xmlns:a16="http://schemas.microsoft.com/office/drawing/2014/main" id="{BD13992B-0084-5A4C-93B4-04955DBC0C04}"/>
              </a:ext>
            </a:extLst>
          </p:cNvPr>
          <p:cNvSpPr txBox="1"/>
          <p:nvPr/>
        </p:nvSpPr>
        <p:spPr>
          <a:xfrm>
            <a:off x="1214438" y="4004362"/>
            <a:ext cx="2598412" cy="1200288"/>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t>Can we further reduce complexity without sacrificing interpretability</a:t>
            </a:r>
            <a:endParaRPr dirty="0"/>
          </a:p>
        </p:txBody>
      </p:sp>
      <p:sp>
        <p:nvSpPr>
          <p:cNvPr id="2" name="Slide Number Placeholder 1">
            <a:extLst>
              <a:ext uri="{FF2B5EF4-FFF2-40B4-BE49-F238E27FC236}">
                <a16:creationId xmlns:a16="http://schemas.microsoft.com/office/drawing/2014/main" id="{BC8E554A-4499-BA41-BC4C-4677B8291529}"/>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838200" y="590510"/>
            <a:ext cx="10515600" cy="1211442"/>
          </a:xfrm>
          <a:prstGeom prst="rect">
            <a:avLst/>
          </a:prstGeom>
          <a:noFill/>
          <a:ln>
            <a:noFill/>
          </a:ln>
        </p:spPr>
        <p:txBody>
          <a:bodyPr spcFirstLastPara="1" wrap="square" lIns="91425" tIns="45700" rIns="91425" bIns="45700" anchor="ctr" anchorCtr="0">
            <a:normAutofit fontScale="90000"/>
          </a:bodyPr>
          <a:lstStyle/>
          <a:p>
            <a:pPr lvl="0">
              <a:spcBef>
                <a:spcPts val="0"/>
              </a:spcBef>
              <a:buClr>
                <a:schemeClr val="dk1"/>
              </a:buClr>
              <a:buSzPts val="4400"/>
            </a:pPr>
            <a:r>
              <a:rPr lang="en-US" dirty="0"/>
              <a:t>Tensor RNNs have stable performance even for very long strings</a:t>
            </a:r>
            <a:br>
              <a:rPr lang="en-US" dirty="0"/>
            </a:br>
            <a:endParaRPr lang="en-US" dirty="0"/>
          </a:p>
        </p:txBody>
      </p:sp>
      <p:sp>
        <p:nvSpPr>
          <p:cNvPr id="197" name="Google Shape;197;p14"/>
          <p:cNvSpPr txBox="1"/>
          <p:nvPr/>
        </p:nvSpPr>
        <p:spPr>
          <a:xfrm>
            <a:off x="9350011" y="2058957"/>
            <a:ext cx="2271713" cy="1754286"/>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ea typeface="Calibri"/>
                <a:cs typeface="Calibri"/>
                <a:sym typeface="Calibri"/>
              </a:rPr>
              <a:t>Higher order or tensor RNNs produces stable performance even for very long strings</a:t>
            </a:r>
            <a:endParaRPr dirty="0"/>
          </a:p>
        </p:txBody>
      </p:sp>
      <p:sp>
        <p:nvSpPr>
          <p:cNvPr id="5" name="TextBox 4">
            <a:extLst>
              <a:ext uri="{FF2B5EF4-FFF2-40B4-BE49-F238E27FC236}">
                <a16:creationId xmlns:a16="http://schemas.microsoft.com/office/drawing/2014/main" id="{0461802E-93B1-5D43-AAFA-32A9FA207C28}"/>
              </a:ext>
            </a:extLst>
          </p:cNvPr>
          <p:cNvSpPr txBox="1"/>
          <p:nvPr/>
        </p:nvSpPr>
        <p:spPr>
          <a:xfrm>
            <a:off x="8945195" y="6267490"/>
            <a:ext cx="2271712" cy="369332"/>
          </a:xfrm>
          <a:prstGeom prst="rect">
            <a:avLst/>
          </a:prstGeom>
          <a:noFill/>
        </p:spPr>
        <p:txBody>
          <a:bodyPr wrap="square" rtlCol="0">
            <a:spAutoFit/>
          </a:bodyPr>
          <a:lstStyle/>
          <a:p>
            <a:r>
              <a:rPr lang="en-US" dirty="0">
                <a:solidFill>
                  <a:srgbClr val="FF0000"/>
                </a:solidFill>
              </a:rPr>
              <a:t>Mali et al., ICGI ‘21</a:t>
            </a:r>
          </a:p>
        </p:txBody>
      </p:sp>
      <p:sp>
        <p:nvSpPr>
          <p:cNvPr id="2" name="Slide Number Placeholder 1">
            <a:extLst>
              <a:ext uri="{FF2B5EF4-FFF2-40B4-BE49-F238E27FC236}">
                <a16:creationId xmlns:a16="http://schemas.microsoft.com/office/drawing/2014/main" id="{0380F057-AC79-C043-ADCB-53B539618D4B}"/>
              </a:ext>
            </a:extLst>
          </p:cNvPr>
          <p:cNvSpPr>
            <a:spLocks noGrp="1"/>
          </p:cNvSpPr>
          <p:nvPr>
            <p:ph type="sldNum" sz="quarter" idx="12"/>
          </p:nvPr>
        </p:nvSpPr>
        <p:spPr/>
        <p:txBody>
          <a:bodyPr/>
          <a:lstStyle/>
          <a:p>
            <a:fld id="{6D22F896-40B5-4ADD-8801-0D06FADFA095}" type="slidenum">
              <a:rPr lang="en-US" smtClean="0"/>
              <a:t>62</a:t>
            </a:fld>
            <a:endParaRPr lang="en-US" dirty="0"/>
          </a:p>
        </p:txBody>
      </p:sp>
      <p:pic>
        <p:nvPicPr>
          <p:cNvPr id="7" name="Content Placeholder 6">
            <a:extLst>
              <a:ext uri="{FF2B5EF4-FFF2-40B4-BE49-F238E27FC236}">
                <a16:creationId xmlns:a16="http://schemas.microsoft.com/office/drawing/2014/main" id="{2685560A-4ED6-724B-9371-B7502EEAE65B}"/>
              </a:ext>
            </a:extLst>
          </p:cNvPr>
          <p:cNvPicPr>
            <a:picLocks noGrp="1" noChangeAspect="1"/>
          </p:cNvPicPr>
          <p:nvPr>
            <p:ph idx="1"/>
          </p:nvPr>
        </p:nvPicPr>
        <p:blipFill>
          <a:blip r:embed="rId3"/>
          <a:stretch>
            <a:fillRect/>
          </a:stretch>
        </p:blipFill>
        <p:spPr>
          <a:xfrm>
            <a:off x="838199" y="1844773"/>
            <a:ext cx="8391525" cy="4178059"/>
          </a:xfrm>
        </p:spPr>
      </p:pic>
      <p:sp>
        <p:nvSpPr>
          <p:cNvPr id="8" name="TextBox 7">
            <a:extLst>
              <a:ext uri="{FF2B5EF4-FFF2-40B4-BE49-F238E27FC236}">
                <a16:creationId xmlns:a16="http://schemas.microsoft.com/office/drawing/2014/main" id="{E9C9F20C-7D18-CF4B-97CF-FCBEF2929947}"/>
              </a:ext>
            </a:extLst>
          </p:cNvPr>
          <p:cNvSpPr txBox="1"/>
          <p:nvPr/>
        </p:nvSpPr>
        <p:spPr>
          <a:xfrm>
            <a:off x="958486" y="3813243"/>
            <a:ext cx="8271238" cy="1474374"/>
          </a:xfrm>
          <a:prstGeom prst="rect">
            <a:avLst/>
          </a:prstGeom>
          <a:noFill/>
          <a:ln w="38100">
            <a:solidFill>
              <a:srgbClr val="FF0000"/>
            </a:solidFill>
            <a:prstDash val="dash"/>
          </a:ln>
        </p:spPr>
        <p:txBody>
          <a:bodyPr wrap="square" rtlCol="0">
            <a:spAutoFit/>
          </a:bodyPr>
          <a:lstStyle/>
          <a:p>
            <a:endParaRPr lang="en-US" dirty="0"/>
          </a:p>
        </p:txBody>
      </p:sp>
      <p:sp>
        <p:nvSpPr>
          <p:cNvPr id="9" name="Google Shape;197;p14">
            <a:extLst>
              <a:ext uri="{FF2B5EF4-FFF2-40B4-BE49-F238E27FC236}">
                <a16:creationId xmlns:a16="http://schemas.microsoft.com/office/drawing/2014/main" id="{4E4B674F-DF1F-8847-BAE9-394D69960BDA}"/>
              </a:ext>
            </a:extLst>
          </p:cNvPr>
          <p:cNvSpPr txBox="1"/>
          <p:nvPr/>
        </p:nvSpPr>
        <p:spPr>
          <a:xfrm>
            <a:off x="9350011" y="3991547"/>
            <a:ext cx="2271713" cy="2031285"/>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t>Results are consistent when models are trained and tested on task such as language modeling and multi-modal</a:t>
            </a:r>
            <a:endParaRPr dirty="0"/>
          </a:p>
        </p:txBody>
      </p:sp>
    </p:spTree>
    <p:extLst>
      <p:ext uri="{BB962C8B-B14F-4D97-AF65-F5344CB8AC3E}">
        <p14:creationId xmlns:p14="http://schemas.microsoft.com/office/powerpoint/2010/main" val="318050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F58D-EF19-E148-B192-01BBA2CCF4B6}"/>
              </a:ext>
            </a:extLst>
          </p:cNvPr>
          <p:cNvSpPr>
            <a:spLocks noGrp="1"/>
          </p:cNvSpPr>
          <p:nvPr>
            <p:ph type="title"/>
          </p:nvPr>
        </p:nvSpPr>
        <p:spPr/>
        <p:txBody>
          <a:bodyPr/>
          <a:lstStyle/>
          <a:p>
            <a:r>
              <a:rPr lang="en-US" dirty="0"/>
              <a:t>Define stack class</a:t>
            </a:r>
          </a:p>
        </p:txBody>
      </p:sp>
      <p:pic>
        <p:nvPicPr>
          <p:cNvPr id="5" name="Content Placeholder 4">
            <a:extLst>
              <a:ext uri="{FF2B5EF4-FFF2-40B4-BE49-F238E27FC236}">
                <a16:creationId xmlns:a16="http://schemas.microsoft.com/office/drawing/2014/main" id="{8FAB2580-72C8-6548-88DB-BF70A2AFB32C}"/>
              </a:ext>
            </a:extLst>
          </p:cNvPr>
          <p:cNvPicPr>
            <a:picLocks noGrp="1" noChangeAspect="1"/>
          </p:cNvPicPr>
          <p:nvPr>
            <p:ph idx="1"/>
          </p:nvPr>
        </p:nvPicPr>
        <p:blipFill>
          <a:blip r:embed="rId2"/>
          <a:stretch>
            <a:fillRect/>
          </a:stretch>
        </p:blipFill>
        <p:spPr>
          <a:xfrm>
            <a:off x="927547" y="1594131"/>
            <a:ext cx="8091416" cy="4351338"/>
          </a:xfrm>
        </p:spPr>
      </p:pic>
      <p:sp>
        <p:nvSpPr>
          <p:cNvPr id="6" name="TextBox 5">
            <a:extLst>
              <a:ext uri="{FF2B5EF4-FFF2-40B4-BE49-F238E27FC236}">
                <a16:creationId xmlns:a16="http://schemas.microsoft.com/office/drawing/2014/main" id="{1F65774E-47ED-9445-B5FF-40FB91BFB822}"/>
              </a:ext>
            </a:extLst>
          </p:cNvPr>
          <p:cNvSpPr txBox="1"/>
          <p:nvPr/>
        </p:nvSpPr>
        <p:spPr>
          <a:xfrm>
            <a:off x="9664861" y="2963119"/>
            <a:ext cx="1562582" cy="1477328"/>
          </a:xfrm>
          <a:prstGeom prst="rect">
            <a:avLst/>
          </a:prstGeom>
          <a:noFill/>
          <a:ln w="28575">
            <a:solidFill>
              <a:srgbClr val="FF0000"/>
            </a:solidFill>
          </a:ln>
        </p:spPr>
        <p:txBody>
          <a:bodyPr wrap="square" rtlCol="0">
            <a:spAutoFit/>
          </a:bodyPr>
          <a:lstStyle/>
          <a:p>
            <a:r>
              <a:rPr lang="en-US" dirty="0"/>
              <a:t>You can replace RNN with LSTM, GRU or Tensor RNNs</a:t>
            </a:r>
          </a:p>
        </p:txBody>
      </p:sp>
      <p:cxnSp>
        <p:nvCxnSpPr>
          <p:cNvPr id="8" name="Straight Arrow Connector 7">
            <a:extLst>
              <a:ext uri="{FF2B5EF4-FFF2-40B4-BE49-F238E27FC236}">
                <a16:creationId xmlns:a16="http://schemas.microsoft.com/office/drawing/2014/main" id="{49AE38B4-D524-F64D-AFFD-AFA97068B4F9}"/>
              </a:ext>
            </a:extLst>
          </p:cNvPr>
          <p:cNvCxnSpPr>
            <a:stCxn id="6" idx="1"/>
          </p:cNvCxnSpPr>
          <p:nvPr/>
        </p:nvCxnSpPr>
        <p:spPr>
          <a:xfrm flipH="1">
            <a:off x="6667018" y="3701783"/>
            <a:ext cx="2997843" cy="256759"/>
          </a:xfrm>
          <a:prstGeom prst="straightConnector1">
            <a:avLst/>
          </a:prstGeom>
          <a:ln w="38100">
            <a:solidFill>
              <a:schemeClr val="accent2">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442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F58D-EF19-E148-B192-01BBA2CCF4B6}"/>
              </a:ext>
            </a:extLst>
          </p:cNvPr>
          <p:cNvSpPr>
            <a:spLocks noGrp="1"/>
          </p:cNvSpPr>
          <p:nvPr>
            <p:ph type="title"/>
          </p:nvPr>
        </p:nvSpPr>
        <p:spPr/>
        <p:txBody>
          <a:bodyPr/>
          <a:lstStyle/>
          <a:p>
            <a:r>
              <a:rPr lang="en-US" dirty="0"/>
              <a:t>Define stack class</a:t>
            </a:r>
          </a:p>
        </p:txBody>
      </p:sp>
      <p:pic>
        <p:nvPicPr>
          <p:cNvPr id="5" name="Content Placeholder 4">
            <a:extLst>
              <a:ext uri="{FF2B5EF4-FFF2-40B4-BE49-F238E27FC236}">
                <a16:creationId xmlns:a16="http://schemas.microsoft.com/office/drawing/2014/main" id="{8FAB2580-72C8-6548-88DB-BF70A2AFB32C}"/>
              </a:ext>
            </a:extLst>
          </p:cNvPr>
          <p:cNvPicPr>
            <a:picLocks noGrp="1" noChangeAspect="1"/>
          </p:cNvPicPr>
          <p:nvPr>
            <p:ph idx="1"/>
          </p:nvPr>
        </p:nvPicPr>
        <p:blipFill>
          <a:blip r:embed="rId2"/>
          <a:stretch>
            <a:fillRect/>
          </a:stretch>
        </p:blipFill>
        <p:spPr>
          <a:xfrm>
            <a:off x="927547" y="1594131"/>
            <a:ext cx="8091416" cy="4351338"/>
          </a:xfrm>
        </p:spPr>
      </p:pic>
      <p:sp>
        <p:nvSpPr>
          <p:cNvPr id="6" name="TextBox 5">
            <a:extLst>
              <a:ext uri="{FF2B5EF4-FFF2-40B4-BE49-F238E27FC236}">
                <a16:creationId xmlns:a16="http://schemas.microsoft.com/office/drawing/2014/main" id="{1F65774E-47ED-9445-B5FF-40FB91BFB822}"/>
              </a:ext>
            </a:extLst>
          </p:cNvPr>
          <p:cNvSpPr txBox="1"/>
          <p:nvPr/>
        </p:nvSpPr>
        <p:spPr>
          <a:xfrm>
            <a:off x="9664861" y="2963119"/>
            <a:ext cx="2071868" cy="646331"/>
          </a:xfrm>
          <a:prstGeom prst="rect">
            <a:avLst/>
          </a:prstGeom>
          <a:noFill/>
          <a:ln w="28575">
            <a:solidFill>
              <a:srgbClr val="FF0000"/>
            </a:solidFill>
          </a:ln>
        </p:spPr>
        <p:txBody>
          <a:bodyPr wrap="square" rtlCol="0">
            <a:spAutoFit/>
          </a:bodyPr>
          <a:lstStyle/>
          <a:p>
            <a:r>
              <a:rPr lang="en-US" dirty="0"/>
              <a:t>Define stack specific hyperparameters</a:t>
            </a:r>
          </a:p>
        </p:txBody>
      </p:sp>
      <p:cxnSp>
        <p:nvCxnSpPr>
          <p:cNvPr id="8" name="Straight Arrow Connector 7">
            <a:extLst>
              <a:ext uri="{FF2B5EF4-FFF2-40B4-BE49-F238E27FC236}">
                <a16:creationId xmlns:a16="http://schemas.microsoft.com/office/drawing/2014/main" id="{49AE38B4-D524-F64D-AFFD-AFA97068B4F9}"/>
              </a:ext>
            </a:extLst>
          </p:cNvPr>
          <p:cNvCxnSpPr>
            <a:cxnSpLocks/>
            <a:stCxn id="6" idx="1"/>
          </p:cNvCxnSpPr>
          <p:nvPr/>
        </p:nvCxnSpPr>
        <p:spPr>
          <a:xfrm flipH="1">
            <a:off x="5914663" y="3286285"/>
            <a:ext cx="3750198" cy="1154162"/>
          </a:xfrm>
          <a:prstGeom prst="straightConnector1">
            <a:avLst/>
          </a:prstGeom>
          <a:ln w="38100">
            <a:solidFill>
              <a:schemeClr val="accent2">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75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818E-C10A-5D4F-86E7-0F81B9064DF9}"/>
              </a:ext>
            </a:extLst>
          </p:cNvPr>
          <p:cNvSpPr>
            <a:spLocks noGrp="1"/>
          </p:cNvSpPr>
          <p:nvPr>
            <p:ph type="title"/>
          </p:nvPr>
        </p:nvSpPr>
        <p:spPr/>
        <p:txBody>
          <a:bodyPr/>
          <a:lstStyle/>
          <a:p>
            <a:r>
              <a:rPr lang="en-US" dirty="0"/>
              <a:t>Some code how it works</a:t>
            </a:r>
          </a:p>
        </p:txBody>
      </p:sp>
      <p:pic>
        <p:nvPicPr>
          <p:cNvPr id="5" name="Content Placeholder 4">
            <a:extLst>
              <a:ext uri="{FF2B5EF4-FFF2-40B4-BE49-F238E27FC236}">
                <a16:creationId xmlns:a16="http://schemas.microsoft.com/office/drawing/2014/main" id="{570FCAE5-3B06-D84E-A5FC-A1159D549987}"/>
              </a:ext>
            </a:extLst>
          </p:cNvPr>
          <p:cNvPicPr>
            <a:picLocks noGrp="1" noChangeAspect="1"/>
          </p:cNvPicPr>
          <p:nvPr>
            <p:ph idx="1"/>
          </p:nvPr>
        </p:nvPicPr>
        <p:blipFill>
          <a:blip r:embed="rId2"/>
          <a:stretch>
            <a:fillRect/>
          </a:stretch>
        </p:blipFill>
        <p:spPr>
          <a:xfrm>
            <a:off x="924287" y="1538478"/>
            <a:ext cx="4000500" cy="2336800"/>
          </a:xfrm>
        </p:spPr>
      </p:pic>
      <p:pic>
        <p:nvPicPr>
          <p:cNvPr id="7" name="Picture 6">
            <a:extLst>
              <a:ext uri="{FF2B5EF4-FFF2-40B4-BE49-F238E27FC236}">
                <a16:creationId xmlns:a16="http://schemas.microsoft.com/office/drawing/2014/main" id="{F530EC0E-74B9-E54D-B8ED-BF4E484C2F05}"/>
              </a:ext>
            </a:extLst>
          </p:cNvPr>
          <p:cNvPicPr>
            <a:picLocks noChangeAspect="1"/>
          </p:cNvPicPr>
          <p:nvPr/>
        </p:nvPicPr>
        <p:blipFill>
          <a:blip r:embed="rId3"/>
          <a:stretch>
            <a:fillRect/>
          </a:stretch>
        </p:blipFill>
        <p:spPr>
          <a:xfrm>
            <a:off x="1047752" y="3878072"/>
            <a:ext cx="9753600" cy="2882900"/>
          </a:xfrm>
          <a:prstGeom prst="rect">
            <a:avLst/>
          </a:prstGeom>
        </p:spPr>
      </p:pic>
    </p:spTree>
    <p:extLst>
      <p:ext uri="{BB962C8B-B14F-4D97-AF65-F5344CB8AC3E}">
        <p14:creationId xmlns:p14="http://schemas.microsoft.com/office/powerpoint/2010/main" val="1936033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555F-0E05-404A-ACEC-612A0B1933E9}"/>
              </a:ext>
            </a:extLst>
          </p:cNvPr>
          <p:cNvSpPr>
            <a:spLocks noGrp="1"/>
          </p:cNvSpPr>
          <p:nvPr>
            <p:ph type="title"/>
          </p:nvPr>
        </p:nvSpPr>
        <p:spPr/>
        <p:txBody>
          <a:bodyPr/>
          <a:lstStyle/>
          <a:p>
            <a:r>
              <a:rPr lang="en-US" dirty="0"/>
              <a:t>Tensor Tree RNN</a:t>
            </a:r>
          </a:p>
        </p:txBody>
      </p:sp>
      <p:pic>
        <p:nvPicPr>
          <p:cNvPr id="4" name="Content Placeholder 3">
            <a:extLst>
              <a:ext uri="{FF2B5EF4-FFF2-40B4-BE49-F238E27FC236}">
                <a16:creationId xmlns:a16="http://schemas.microsoft.com/office/drawing/2014/main" id="{27B3A1A5-A50E-AF45-BDEB-A249DFF5A986}"/>
              </a:ext>
            </a:extLst>
          </p:cNvPr>
          <p:cNvPicPr>
            <a:picLocks noGrp="1" noChangeAspect="1"/>
          </p:cNvPicPr>
          <p:nvPr>
            <p:ph idx="1"/>
          </p:nvPr>
        </p:nvPicPr>
        <p:blipFill>
          <a:blip r:embed="rId3"/>
          <a:stretch>
            <a:fillRect/>
          </a:stretch>
        </p:blipFill>
        <p:spPr>
          <a:xfrm>
            <a:off x="1231816" y="1439839"/>
            <a:ext cx="9670568" cy="3398292"/>
          </a:xfrm>
          <a:prstGeom prst="rect">
            <a:avLst/>
          </a:prstGeom>
        </p:spPr>
      </p:pic>
      <p:sp>
        <p:nvSpPr>
          <p:cNvPr id="5" name="TextBox 4">
            <a:extLst>
              <a:ext uri="{FF2B5EF4-FFF2-40B4-BE49-F238E27FC236}">
                <a16:creationId xmlns:a16="http://schemas.microsoft.com/office/drawing/2014/main" id="{A474E8A3-2F86-1641-8D0A-30952145F56F}"/>
              </a:ext>
            </a:extLst>
          </p:cNvPr>
          <p:cNvSpPr txBox="1"/>
          <p:nvPr/>
        </p:nvSpPr>
        <p:spPr>
          <a:xfrm>
            <a:off x="9126924" y="6301575"/>
            <a:ext cx="2303076" cy="369332"/>
          </a:xfrm>
          <a:prstGeom prst="rect">
            <a:avLst/>
          </a:prstGeom>
          <a:noFill/>
        </p:spPr>
        <p:txBody>
          <a:bodyPr wrap="square" rtlCol="0">
            <a:spAutoFit/>
          </a:bodyPr>
          <a:lstStyle/>
          <a:p>
            <a:r>
              <a:rPr lang="en-US" dirty="0">
                <a:solidFill>
                  <a:srgbClr val="FF0000"/>
                </a:solidFill>
              </a:rPr>
              <a:t>Mali et al., AAAI ‘21</a:t>
            </a:r>
          </a:p>
        </p:txBody>
      </p:sp>
      <p:sp>
        <p:nvSpPr>
          <p:cNvPr id="6" name="TextBox 5">
            <a:extLst>
              <a:ext uri="{FF2B5EF4-FFF2-40B4-BE49-F238E27FC236}">
                <a16:creationId xmlns:a16="http://schemas.microsoft.com/office/drawing/2014/main" id="{1DA8B389-A814-534D-B1AD-B90E43E69ACA}"/>
              </a:ext>
            </a:extLst>
          </p:cNvPr>
          <p:cNvSpPr txBox="1"/>
          <p:nvPr/>
        </p:nvSpPr>
        <p:spPr>
          <a:xfrm>
            <a:off x="1564344" y="5008913"/>
            <a:ext cx="7041372" cy="1477328"/>
          </a:xfrm>
          <a:prstGeom prst="rect">
            <a:avLst/>
          </a:prstGeom>
          <a:noFill/>
          <a:ln w="38100">
            <a:solidFill>
              <a:srgbClr val="FF0000"/>
            </a:solidFill>
            <a:prstDash val="dashDot"/>
          </a:ln>
        </p:spPr>
        <p:txBody>
          <a:bodyPr wrap="square" rtlCol="0">
            <a:spAutoFit/>
          </a:bodyPr>
          <a:lstStyle/>
          <a:p>
            <a:pPr marL="285750" indent="-285750">
              <a:buFont typeface="Arial" panose="020B0604020202020204" pitchFamily="34" charset="0"/>
              <a:buChar char="•"/>
            </a:pPr>
            <a:r>
              <a:rPr lang="en-US" dirty="0"/>
              <a:t>Designed first tensor recursive recurrent neural network with &amp; without external memory for mathematical reasoning </a:t>
            </a:r>
            <a:r>
              <a:rPr lang="en-US" dirty="0">
                <a:sym typeface="Wingdings" pitchFamily="2" charset="2"/>
              </a:rPr>
              <a:t></a:t>
            </a:r>
            <a:r>
              <a:rPr lang="en-US" dirty="0"/>
              <a:t> Extending Tree NN with higher order connections</a:t>
            </a:r>
          </a:p>
          <a:p>
            <a:pPr marL="285750" indent="-285750">
              <a:buFont typeface="Arial" panose="020B0604020202020204" pitchFamily="34" charset="0"/>
              <a:buChar char="•"/>
            </a:pPr>
            <a:r>
              <a:rPr lang="en-US" dirty="0"/>
              <a:t>Mathematical expressions are context free languages </a:t>
            </a:r>
            <a:r>
              <a:rPr lang="en-US" dirty="0">
                <a:sym typeface="Wingdings" pitchFamily="2" charset="2"/>
              </a:rPr>
              <a:t> Dyck languages</a:t>
            </a:r>
            <a:endParaRPr lang="en-US" dirty="0"/>
          </a:p>
        </p:txBody>
      </p:sp>
      <p:sp>
        <p:nvSpPr>
          <p:cNvPr id="3" name="Slide Number Placeholder 2">
            <a:extLst>
              <a:ext uri="{FF2B5EF4-FFF2-40B4-BE49-F238E27FC236}">
                <a16:creationId xmlns:a16="http://schemas.microsoft.com/office/drawing/2014/main" id="{FB329300-5352-DE4F-B195-FEFE78348667}"/>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1580021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7DA3-0084-B946-A2B4-5236F1BCC06E}"/>
              </a:ext>
            </a:extLst>
          </p:cNvPr>
          <p:cNvSpPr>
            <a:spLocks noGrp="1"/>
          </p:cNvSpPr>
          <p:nvPr>
            <p:ph type="title"/>
          </p:nvPr>
        </p:nvSpPr>
        <p:spPr>
          <a:xfrm>
            <a:off x="944880" y="303022"/>
            <a:ext cx="10843260" cy="1325563"/>
          </a:xfrm>
        </p:spPr>
        <p:txBody>
          <a:bodyPr>
            <a:normAutofit/>
          </a:bodyPr>
          <a:lstStyle/>
          <a:p>
            <a:r>
              <a:rPr lang="en-US" dirty="0"/>
              <a:t>Equation verification for tensor tree RNNs</a:t>
            </a:r>
          </a:p>
        </p:txBody>
      </p:sp>
      <p:sp>
        <p:nvSpPr>
          <p:cNvPr id="6" name="TextBox 5">
            <a:extLst>
              <a:ext uri="{FF2B5EF4-FFF2-40B4-BE49-F238E27FC236}">
                <a16:creationId xmlns:a16="http://schemas.microsoft.com/office/drawing/2014/main" id="{D1366011-84F3-9F48-BA4C-04F04BA56984}"/>
              </a:ext>
            </a:extLst>
          </p:cNvPr>
          <p:cNvSpPr txBox="1"/>
          <p:nvPr/>
        </p:nvSpPr>
        <p:spPr>
          <a:xfrm>
            <a:off x="8717280" y="6100465"/>
            <a:ext cx="2529840" cy="369332"/>
          </a:xfrm>
          <a:prstGeom prst="rect">
            <a:avLst/>
          </a:prstGeom>
          <a:noFill/>
        </p:spPr>
        <p:txBody>
          <a:bodyPr wrap="square" rtlCol="0">
            <a:spAutoFit/>
          </a:bodyPr>
          <a:lstStyle/>
          <a:p>
            <a:r>
              <a:rPr lang="en-US" dirty="0">
                <a:solidFill>
                  <a:srgbClr val="FF0000"/>
                </a:solidFill>
              </a:rPr>
              <a:t>Mali et al., AAAI ‘21</a:t>
            </a:r>
          </a:p>
        </p:txBody>
      </p:sp>
      <p:sp>
        <p:nvSpPr>
          <p:cNvPr id="3" name="Slide Number Placeholder 2">
            <a:extLst>
              <a:ext uri="{FF2B5EF4-FFF2-40B4-BE49-F238E27FC236}">
                <a16:creationId xmlns:a16="http://schemas.microsoft.com/office/drawing/2014/main" id="{79CAED16-B7F5-F240-997B-AF75D2F56390}"/>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12" name="Content Placeholder 11">
            <a:extLst>
              <a:ext uri="{FF2B5EF4-FFF2-40B4-BE49-F238E27FC236}">
                <a16:creationId xmlns:a16="http://schemas.microsoft.com/office/drawing/2014/main" id="{3B0506BB-313C-994D-A4FB-AF0852241AC8}"/>
              </a:ext>
            </a:extLst>
          </p:cNvPr>
          <p:cNvPicPr>
            <a:picLocks noGrp="1" noChangeAspect="1"/>
          </p:cNvPicPr>
          <p:nvPr>
            <p:ph idx="1"/>
          </p:nvPr>
        </p:nvPicPr>
        <p:blipFill>
          <a:blip r:embed="rId2"/>
          <a:stretch>
            <a:fillRect/>
          </a:stretch>
        </p:blipFill>
        <p:spPr>
          <a:xfrm>
            <a:off x="952500" y="1866900"/>
            <a:ext cx="10549332" cy="3649980"/>
          </a:xfrm>
        </p:spPr>
      </p:pic>
      <p:sp>
        <p:nvSpPr>
          <p:cNvPr id="7" name="TextBox 6">
            <a:extLst>
              <a:ext uri="{FF2B5EF4-FFF2-40B4-BE49-F238E27FC236}">
                <a16:creationId xmlns:a16="http://schemas.microsoft.com/office/drawing/2014/main" id="{F917FF21-2548-2E40-83EC-D6A8BE1B9E1C}"/>
              </a:ext>
            </a:extLst>
          </p:cNvPr>
          <p:cNvSpPr txBox="1"/>
          <p:nvPr/>
        </p:nvSpPr>
        <p:spPr>
          <a:xfrm>
            <a:off x="952500" y="4855998"/>
            <a:ext cx="10294620" cy="484628"/>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1289540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7DA3-0084-B946-A2B4-5236F1BCC06E}"/>
              </a:ext>
            </a:extLst>
          </p:cNvPr>
          <p:cNvSpPr>
            <a:spLocks noGrp="1"/>
          </p:cNvSpPr>
          <p:nvPr>
            <p:ph type="title"/>
          </p:nvPr>
        </p:nvSpPr>
        <p:spPr>
          <a:xfrm>
            <a:off x="944880" y="303022"/>
            <a:ext cx="10843260" cy="1325563"/>
          </a:xfrm>
        </p:spPr>
        <p:txBody>
          <a:bodyPr>
            <a:normAutofit/>
          </a:bodyPr>
          <a:lstStyle/>
          <a:p>
            <a:r>
              <a:rPr lang="en-US" dirty="0"/>
              <a:t>Equation verification for tensor tree RNNs</a:t>
            </a:r>
          </a:p>
        </p:txBody>
      </p:sp>
      <p:sp>
        <p:nvSpPr>
          <p:cNvPr id="5" name="TextBox 4">
            <a:extLst>
              <a:ext uri="{FF2B5EF4-FFF2-40B4-BE49-F238E27FC236}">
                <a16:creationId xmlns:a16="http://schemas.microsoft.com/office/drawing/2014/main" id="{146503CF-DBFA-5045-9962-979B78E56DAA}"/>
              </a:ext>
            </a:extLst>
          </p:cNvPr>
          <p:cNvSpPr txBox="1"/>
          <p:nvPr/>
        </p:nvSpPr>
        <p:spPr>
          <a:xfrm>
            <a:off x="944880" y="5755195"/>
            <a:ext cx="5715000" cy="923330"/>
          </a:xfrm>
          <a:prstGeom prst="rect">
            <a:avLst/>
          </a:prstGeom>
          <a:noFill/>
          <a:ln w="38100">
            <a:solidFill>
              <a:srgbClr val="FF0000"/>
            </a:solidFill>
            <a:prstDash val="dash"/>
          </a:ln>
        </p:spPr>
        <p:txBody>
          <a:bodyPr wrap="square" rtlCol="0">
            <a:spAutoFit/>
          </a:bodyPr>
          <a:lstStyle/>
          <a:p>
            <a:r>
              <a:rPr lang="en-US" dirty="0"/>
              <a:t>For depth = 2 (train) and 4/5 (test)</a:t>
            </a:r>
          </a:p>
          <a:p>
            <a:r>
              <a:rPr lang="en-US" dirty="0"/>
              <a:t>LSTM = 34.5%</a:t>
            </a:r>
          </a:p>
          <a:p>
            <a:r>
              <a:rPr lang="en-US" dirty="0"/>
              <a:t>M-Tree-LSTM + Stack =  98%</a:t>
            </a:r>
          </a:p>
        </p:txBody>
      </p:sp>
      <p:sp>
        <p:nvSpPr>
          <p:cNvPr id="6" name="TextBox 5">
            <a:extLst>
              <a:ext uri="{FF2B5EF4-FFF2-40B4-BE49-F238E27FC236}">
                <a16:creationId xmlns:a16="http://schemas.microsoft.com/office/drawing/2014/main" id="{D1366011-84F3-9F48-BA4C-04F04BA56984}"/>
              </a:ext>
            </a:extLst>
          </p:cNvPr>
          <p:cNvSpPr txBox="1"/>
          <p:nvPr/>
        </p:nvSpPr>
        <p:spPr>
          <a:xfrm>
            <a:off x="8717280" y="6100465"/>
            <a:ext cx="2529840" cy="369332"/>
          </a:xfrm>
          <a:prstGeom prst="rect">
            <a:avLst/>
          </a:prstGeom>
          <a:noFill/>
        </p:spPr>
        <p:txBody>
          <a:bodyPr wrap="square" rtlCol="0">
            <a:spAutoFit/>
          </a:bodyPr>
          <a:lstStyle/>
          <a:p>
            <a:r>
              <a:rPr lang="en-US" dirty="0">
                <a:solidFill>
                  <a:srgbClr val="FF0000"/>
                </a:solidFill>
              </a:rPr>
              <a:t>Mali et al., AAAI ‘21</a:t>
            </a:r>
          </a:p>
        </p:txBody>
      </p:sp>
      <p:sp>
        <p:nvSpPr>
          <p:cNvPr id="3" name="Slide Number Placeholder 2">
            <a:extLst>
              <a:ext uri="{FF2B5EF4-FFF2-40B4-BE49-F238E27FC236}">
                <a16:creationId xmlns:a16="http://schemas.microsoft.com/office/drawing/2014/main" id="{79CAED16-B7F5-F240-997B-AF75D2F56390}"/>
              </a:ext>
            </a:extLst>
          </p:cNvPr>
          <p:cNvSpPr>
            <a:spLocks noGrp="1"/>
          </p:cNvSpPr>
          <p:nvPr>
            <p:ph type="sldNum" sz="quarter" idx="12"/>
          </p:nvPr>
        </p:nvSpPr>
        <p:spPr/>
        <p:txBody>
          <a:bodyPr/>
          <a:lstStyle/>
          <a:p>
            <a:fld id="{6D22F896-40B5-4ADD-8801-0D06FADFA095}" type="slidenum">
              <a:rPr lang="en-US" smtClean="0"/>
              <a:t>68</a:t>
            </a:fld>
            <a:endParaRPr lang="en-US" dirty="0"/>
          </a:p>
        </p:txBody>
      </p:sp>
      <p:pic>
        <p:nvPicPr>
          <p:cNvPr id="12" name="Content Placeholder 11">
            <a:extLst>
              <a:ext uri="{FF2B5EF4-FFF2-40B4-BE49-F238E27FC236}">
                <a16:creationId xmlns:a16="http://schemas.microsoft.com/office/drawing/2014/main" id="{3B0506BB-313C-994D-A4FB-AF0852241AC8}"/>
              </a:ext>
            </a:extLst>
          </p:cNvPr>
          <p:cNvPicPr>
            <a:picLocks noGrp="1" noChangeAspect="1"/>
          </p:cNvPicPr>
          <p:nvPr>
            <p:ph idx="1"/>
          </p:nvPr>
        </p:nvPicPr>
        <p:blipFill>
          <a:blip r:embed="rId2"/>
          <a:stretch>
            <a:fillRect/>
          </a:stretch>
        </p:blipFill>
        <p:spPr>
          <a:xfrm>
            <a:off x="952500" y="1866900"/>
            <a:ext cx="10549332" cy="3649980"/>
          </a:xfrm>
        </p:spPr>
      </p:pic>
    </p:spTree>
    <p:extLst>
      <p:ext uri="{BB962C8B-B14F-4D97-AF65-F5344CB8AC3E}">
        <p14:creationId xmlns:p14="http://schemas.microsoft.com/office/powerpoint/2010/main" val="123352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576-1C27-B147-AE5F-D64EAC062DA7}"/>
              </a:ext>
            </a:extLst>
          </p:cNvPr>
          <p:cNvSpPr>
            <a:spLocks noGrp="1"/>
          </p:cNvSpPr>
          <p:nvPr>
            <p:ph type="title"/>
          </p:nvPr>
        </p:nvSpPr>
        <p:spPr/>
        <p:txBody>
          <a:bodyPr/>
          <a:lstStyle/>
          <a:p>
            <a:r>
              <a:rPr lang="en-US" dirty="0"/>
              <a:t>First Order Recurrent Neural Network (RNN)</a:t>
            </a:r>
          </a:p>
        </p:txBody>
      </p:sp>
      <p:pic>
        <p:nvPicPr>
          <p:cNvPr id="6" name="Content Placeholder 5">
            <a:extLst>
              <a:ext uri="{FF2B5EF4-FFF2-40B4-BE49-F238E27FC236}">
                <a16:creationId xmlns:a16="http://schemas.microsoft.com/office/drawing/2014/main" id="{A7ED04AE-0D99-3A4F-9668-FBB238E7AEDF}"/>
              </a:ext>
            </a:extLst>
          </p:cNvPr>
          <p:cNvPicPr>
            <a:picLocks noGrp="1" noChangeAspect="1"/>
          </p:cNvPicPr>
          <p:nvPr>
            <p:ph idx="1"/>
          </p:nvPr>
        </p:nvPicPr>
        <p:blipFill>
          <a:blip r:embed="rId3"/>
          <a:stretch>
            <a:fillRect/>
          </a:stretch>
        </p:blipFill>
        <p:spPr>
          <a:xfrm>
            <a:off x="1069848" y="2804159"/>
            <a:ext cx="6534912" cy="2844609"/>
          </a:xfrm>
        </p:spPr>
      </p:pic>
      <p:sp>
        <p:nvSpPr>
          <p:cNvPr id="4" name="Slide Number Placeholder 3">
            <a:extLst>
              <a:ext uri="{FF2B5EF4-FFF2-40B4-BE49-F238E27FC236}">
                <a16:creationId xmlns:a16="http://schemas.microsoft.com/office/drawing/2014/main" id="{8EBB8930-A795-D248-A413-AD65B6F2F859}"/>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7" name="TextBox 6">
            <a:extLst>
              <a:ext uri="{FF2B5EF4-FFF2-40B4-BE49-F238E27FC236}">
                <a16:creationId xmlns:a16="http://schemas.microsoft.com/office/drawing/2014/main" id="{ED9A2C95-2384-6B43-A786-03132D704E42}"/>
              </a:ext>
            </a:extLst>
          </p:cNvPr>
          <p:cNvSpPr txBox="1"/>
          <p:nvPr/>
        </p:nvSpPr>
        <p:spPr>
          <a:xfrm>
            <a:off x="2880360" y="3677823"/>
            <a:ext cx="4998720" cy="1097280"/>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9D439FD-FC7E-9D45-A9FB-AC017E3B8069}"/>
              </a:ext>
            </a:extLst>
          </p:cNvPr>
          <p:cNvSpPr txBox="1"/>
          <p:nvPr/>
        </p:nvSpPr>
        <p:spPr>
          <a:xfrm>
            <a:off x="8397240" y="3840480"/>
            <a:ext cx="1828800" cy="646331"/>
          </a:xfrm>
          <a:prstGeom prst="rect">
            <a:avLst/>
          </a:prstGeom>
          <a:noFill/>
          <a:ln w="38100">
            <a:solidFill>
              <a:srgbClr val="FF0000"/>
            </a:solidFill>
          </a:ln>
        </p:spPr>
        <p:txBody>
          <a:bodyPr wrap="square" rtlCol="0">
            <a:spAutoFit/>
          </a:bodyPr>
          <a:lstStyle/>
          <a:p>
            <a:r>
              <a:rPr lang="en-US" dirty="0"/>
              <a:t>Hidden layers/ state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BB76F7-7836-6F4C-938C-E0C4BC58FEC8}"/>
                  </a:ext>
                </a:extLst>
              </p:cNvPr>
              <p:cNvSpPr txBox="1"/>
              <p:nvPr/>
            </p:nvSpPr>
            <p:spPr>
              <a:xfrm>
                <a:off x="3764280" y="6062085"/>
                <a:ext cx="6096000" cy="421397"/>
              </a:xfrm>
              <a:prstGeom prst="rect">
                <a:avLst/>
              </a:prstGeom>
              <a:noFill/>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𝑈</m:t>
                        </m:r>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𝑊</m:t>
                            </m:r>
                          </m:e>
                          <m:sub>
                            <m:r>
                              <a:rPr lang="en-US" b="0" i="1" dirty="0" smtClean="0">
                                <a:latin typeface="Cambria Math" panose="02040503050406030204" pitchFamily="18" charset="0"/>
                                <a:ea typeface="Cambria Math" panose="02040503050406030204" pitchFamily="18" charset="0"/>
                              </a:rPr>
                              <m:t>𝑖𝑗</m:t>
                            </m:r>
                          </m:sub>
                        </m:sSub>
                        <m:sSubSup>
                          <m:sSubSupPr>
                            <m:ctrlPr>
                              <a:rPr lang="en-US" i="1" dirty="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h</m:t>
                            </m:r>
                          </m:e>
                          <m:sub>
                            <m:r>
                              <a:rPr lang="en-US" b="0" i="1" dirty="0" smtClean="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r>
                  <a:rPr lang="en-US" dirty="0"/>
                  <a:t>  </a:t>
                </a:r>
                <a:r>
                  <a:rPr lang="en-US" dirty="0">
                    <a:sym typeface="Wingdings" pitchFamily="2" charset="2"/>
                  </a:rPr>
                  <a:t> 1</a:t>
                </a:r>
                <a:r>
                  <a:rPr lang="en-US" baseline="30000" dirty="0">
                    <a:sym typeface="Wingdings" pitchFamily="2" charset="2"/>
                  </a:rPr>
                  <a:t>st</a:t>
                </a:r>
                <a:r>
                  <a:rPr lang="en-US" dirty="0">
                    <a:sym typeface="Wingdings" pitchFamily="2" charset="2"/>
                  </a:rPr>
                  <a:t> Order RNN</a:t>
                </a:r>
                <a:endParaRPr lang="en-US" dirty="0"/>
              </a:p>
            </p:txBody>
          </p:sp>
        </mc:Choice>
        <mc:Fallback xmlns="">
          <p:sp>
            <p:nvSpPr>
              <p:cNvPr id="9" name="TextBox 8">
                <a:extLst>
                  <a:ext uri="{FF2B5EF4-FFF2-40B4-BE49-F238E27FC236}">
                    <a16:creationId xmlns:a16="http://schemas.microsoft.com/office/drawing/2014/main" id="{2CBB76F7-7836-6F4C-938C-E0C4BC58FEC8}"/>
                  </a:ext>
                </a:extLst>
              </p:cNvPr>
              <p:cNvSpPr txBox="1">
                <a:spLocks noRot="1" noChangeAspect="1" noMove="1" noResize="1" noEditPoints="1" noAdjustHandles="1" noChangeArrowheads="1" noChangeShapeType="1" noTextEdit="1"/>
              </p:cNvSpPr>
              <p:nvPr/>
            </p:nvSpPr>
            <p:spPr>
              <a:xfrm>
                <a:off x="3764280" y="6062085"/>
                <a:ext cx="6096000" cy="421397"/>
              </a:xfrm>
              <a:prstGeom prst="rect">
                <a:avLst/>
              </a:prstGeom>
              <a:blipFill>
                <a:blip r:embed="rId4"/>
                <a:stretch>
                  <a:fillRect b="-1470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6E572FE-5AD6-2D42-AA7B-482D48AA874E}"/>
              </a:ext>
            </a:extLst>
          </p:cNvPr>
          <p:cNvSpPr txBox="1"/>
          <p:nvPr/>
        </p:nvSpPr>
        <p:spPr>
          <a:xfrm>
            <a:off x="5408579" y="5914417"/>
            <a:ext cx="687421" cy="723492"/>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253116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576-1C27-B147-AE5F-D64EAC062DA7}"/>
              </a:ext>
            </a:extLst>
          </p:cNvPr>
          <p:cNvSpPr>
            <a:spLocks noGrp="1"/>
          </p:cNvSpPr>
          <p:nvPr>
            <p:ph type="title"/>
          </p:nvPr>
        </p:nvSpPr>
        <p:spPr/>
        <p:txBody>
          <a:bodyPr/>
          <a:lstStyle/>
          <a:p>
            <a:r>
              <a:rPr lang="en-US" dirty="0"/>
              <a:t>Second Order or Tensor Recurrent neural network (RNN)</a:t>
            </a:r>
          </a:p>
        </p:txBody>
      </p:sp>
      <p:pic>
        <p:nvPicPr>
          <p:cNvPr id="6" name="Content Placeholder 5">
            <a:extLst>
              <a:ext uri="{FF2B5EF4-FFF2-40B4-BE49-F238E27FC236}">
                <a16:creationId xmlns:a16="http://schemas.microsoft.com/office/drawing/2014/main" id="{A7ED04AE-0D99-3A4F-9668-FBB238E7AEDF}"/>
              </a:ext>
            </a:extLst>
          </p:cNvPr>
          <p:cNvPicPr>
            <a:picLocks noGrp="1" noChangeAspect="1"/>
          </p:cNvPicPr>
          <p:nvPr>
            <p:ph idx="1"/>
          </p:nvPr>
        </p:nvPicPr>
        <p:blipFill>
          <a:blip r:embed="rId2"/>
          <a:stretch>
            <a:fillRect/>
          </a:stretch>
        </p:blipFill>
        <p:spPr>
          <a:xfrm>
            <a:off x="1069848" y="2804159"/>
            <a:ext cx="6534912" cy="2844609"/>
          </a:xfrm>
        </p:spPr>
      </p:pic>
      <p:sp>
        <p:nvSpPr>
          <p:cNvPr id="4" name="Slide Number Placeholder 3">
            <a:extLst>
              <a:ext uri="{FF2B5EF4-FFF2-40B4-BE49-F238E27FC236}">
                <a16:creationId xmlns:a16="http://schemas.microsoft.com/office/drawing/2014/main" id="{8EBB8930-A795-D248-A413-AD65B6F2F859}"/>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7" name="TextBox 6">
            <a:extLst>
              <a:ext uri="{FF2B5EF4-FFF2-40B4-BE49-F238E27FC236}">
                <a16:creationId xmlns:a16="http://schemas.microsoft.com/office/drawing/2014/main" id="{ED9A2C95-2384-6B43-A786-03132D704E42}"/>
              </a:ext>
            </a:extLst>
          </p:cNvPr>
          <p:cNvSpPr txBox="1"/>
          <p:nvPr/>
        </p:nvSpPr>
        <p:spPr>
          <a:xfrm>
            <a:off x="2880360" y="3677823"/>
            <a:ext cx="4998720" cy="1097280"/>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9D439FD-FC7E-9D45-A9FB-AC017E3B8069}"/>
              </a:ext>
            </a:extLst>
          </p:cNvPr>
          <p:cNvSpPr txBox="1"/>
          <p:nvPr/>
        </p:nvSpPr>
        <p:spPr>
          <a:xfrm>
            <a:off x="8397240" y="3840480"/>
            <a:ext cx="2514600" cy="646331"/>
          </a:xfrm>
          <a:prstGeom prst="rect">
            <a:avLst/>
          </a:prstGeom>
          <a:noFill/>
          <a:ln w="38100">
            <a:solidFill>
              <a:srgbClr val="FF0000"/>
            </a:solidFill>
          </a:ln>
        </p:spPr>
        <p:txBody>
          <a:bodyPr wrap="square" rtlCol="0">
            <a:spAutoFit/>
          </a:bodyPr>
          <a:lstStyle/>
          <a:p>
            <a:r>
              <a:rPr lang="en-US" dirty="0"/>
              <a:t>Replace W (M) with tensor of order 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146DD9-4A69-C249-9A10-4AB826D76B70}"/>
                  </a:ext>
                </a:extLst>
              </p:cNvPr>
              <p:cNvSpPr txBox="1"/>
              <p:nvPr/>
            </p:nvSpPr>
            <p:spPr>
              <a:xfrm>
                <a:off x="2621280" y="5874902"/>
                <a:ext cx="7376160" cy="698396"/>
              </a:xfrm>
              <a:prstGeom prst="rect">
                <a:avLst/>
              </a:prstGeom>
              <a:noFill/>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m:t>
                            </m:r>
                            <m:r>
                              <a:rPr lang="en-US" b="0" i="1" dirty="0" smtClean="0">
                                <a:latin typeface="Cambria Math" panose="02040503050406030204" pitchFamily="18" charset="0"/>
                                <a:ea typeface="Cambria Math" panose="02040503050406030204" pitchFamily="18" charset="0"/>
                              </a:rPr>
                              <m:t>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r>
                      <a:rPr lang="en-US" b="0" i="1" dirty="0" smtClean="0">
                        <a:latin typeface="Cambria Math" panose="02040503050406030204" pitchFamily="18" charset="0"/>
                        <a:ea typeface="Cambria Math" panose="02040503050406030204" pitchFamily="18" charset="0"/>
                      </a:rPr>
                      <m:t> </m:t>
                    </m:r>
                    <m:r>
                      <a:rPr lang="en-US" b="0" i="0" dirty="0" smtClean="0">
                        <a:latin typeface="Cambria Math" panose="02040503050406030204" pitchFamily="18" charset="0"/>
                        <a:ea typeface="Cambria Math" panose="02040503050406030204" pitchFamily="18" charset="0"/>
                      </a:rPr>
                      <m:t> </m:t>
                    </m:r>
                  </m:oMath>
                </a14:m>
                <a:r>
                  <a:rPr lang="en-US" dirty="0">
                    <a:sym typeface="Wingdings" pitchFamily="2" charset="2"/>
                  </a:rPr>
                  <a:t> 2</a:t>
                </a:r>
                <a:r>
                  <a:rPr lang="en-US" baseline="30000" dirty="0">
                    <a:sym typeface="Wingdings" pitchFamily="2" charset="2"/>
                  </a:rPr>
                  <a:t>nd</a:t>
                </a:r>
                <a:r>
                  <a:rPr lang="en-US" dirty="0">
                    <a:sym typeface="Wingdings" pitchFamily="2" charset="2"/>
                  </a:rPr>
                  <a:t> order RNN  </a:t>
                </a:r>
                <a:r>
                  <a:rPr lang="en-US" dirty="0">
                    <a:solidFill>
                      <a:srgbClr val="FF0000"/>
                    </a:solidFill>
                    <a:sym typeface="Wingdings" pitchFamily="2" charset="2"/>
                  </a:rPr>
                  <a:t>equivalent</a:t>
                </a:r>
                <a:r>
                  <a:rPr lang="en-US" dirty="0">
                    <a:sym typeface="Wingdings" pitchFamily="2" charset="2"/>
                  </a:rPr>
                  <a:t> to </a:t>
                </a:r>
                <a:r>
                  <a:rPr lang="en-US" b="1" dirty="0">
                    <a:sym typeface="Wingdings" pitchFamily="2" charset="2"/>
                  </a:rPr>
                  <a:t>deterministic finite automata (DFA)</a:t>
                </a:r>
                <a:endParaRPr lang="en-US" b="1" dirty="0"/>
              </a:p>
            </p:txBody>
          </p:sp>
        </mc:Choice>
        <mc:Fallback xmlns="">
          <p:sp>
            <p:nvSpPr>
              <p:cNvPr id="10" name="TextBox 9">
                <a:extLst>
                  <a:ext uri="{FF2B5EF4-FFF2-40B4-BE49-F238E27FC236}">
                    <a16:creationId xmlns:a16="http://schemas.microsoft.com/office/drawing/2014/main" id="{CE146DD9-4A69-C249-9A10-4AB826D76B70}"/>
                  </a:ext>
                </a:extLst>
              </p:cNvPr>
              <p:cNvSpPr txBox="1">
                <a:spLocks noRot="1" noChangeAspect="1" noMove="1" noResize="1" noEditPoints="1" noAdjustHandles="1" noChangeArrowheads="1" noChangeShapeType="1" noTextEdit="1"/>
              </p:cNvSpPr>
              <p:nvPr/>
            </p:nvSpPr>
            <p:spPr>
              <a:xfrm>
                <a:off x="2621280" y="5874902"/>
                <a:ext cx="7376160" cy="698396"/>
              </a:xfrm>
              <a:prstGeom prst="rect">
                <a:avLst/>
              </a:prstGeom>
              <a:blipFill>
                <a:blip r:embed="rId3"/>
                <a:stretch>
                  <a:fillRect l="-687" b="-125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A7D7A1-0CAD-9E49-AC1D-2C40DBDADC0A}"/>
              </a:ext>
            </a:extLst>
          </p:cNvPr>
          <p:cNvSpPr txBox="1"/>
          <p:nvPr/>
        </p:nvSpPr>
        <p:spPr>
          <a:xfrm>
            <a:off x="3356659" y="5723250"/>
            <a:ext cx="1273708" cy="723492"/>
          </a:xfrm>
          <a:prstGeom prst="rect">
            <a:avLst/>
          </a:prstGeom>
          <a:noFill/>
          <a:ln w="38100">
            <a:solidFill>
              <a:srgbClr val="FF000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360804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5658-6374-F84E-9575-6EDB0324D068}"/>
              </a:ext>
            </a:extLst>
          </p:cNvPr>
          <p:cNvSpPr>
            <a:spLocks noGrp="1"/>
          </p:cNvSpPr>
          <p:nvPr>
            <p:ph type="title"/>
          </p:nvPr>
        </p:nvSpPr>
        <p:spPr/>
        <p:txBody>
          <a:bodyPr/>
          <a:lstStyle/>
          <a:p>
            <a:r>
              <a:rPr lang="en-US" dirty="0"/>
              <a:t>Equivalence between 2</a:t>
            </a:r>
            <a:r>
              <a:rPr lang="en-US" baseline="30000" dirty="0"/>
              <a:t>nd</a:t>
            </a:r>
            <a:r>
              <a:rPr lang="en-US" dirty="0"/>
              <a:t> order RNN and DFA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AE4DAC-DEC8-C542-B860-47869ED85753}"/>
                  </a:ext>
                </a:extLst>
              </p:cNvPr>
              <p:cNvSpPr>
                <a:spLocks noGrp="1"/>
              </p:cNvSpPr>
              <p:nvPr>
                <p:ph idx="1"/>
              </p:nvPr>
            </p:nvSpPr>
            <p:spPr>
              <a:xfrm>
                <a:off x="838200" y="2815340"/>
                <a:ext cx="10515600" cy="4351338"/>
              </a:xfrm>
            </p:spPr>
            <p:txBody>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a:t> = </a:t>
                </a:r>
                <a14:m>
                  <m:oMath xmlns:m="http://schemas.openxmlformats.org/officeDocument/2006/math">
                    <m:r>
                      <a:rPr lang="en-US" i="1" dirty="0">
                        <a:latin typeface="Cambria Math" panose="02040503050406030204" pitchFamily="18" charset="0"/>
                        <a:ea typeface="Cambria Math" panose="02040503050406030204" pitchFamily="18" charset="0"/>
                      </a:rPr>
                      <m:t>𝜎</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𝑊</m:t>
                            </m:r>
                          </m:e>
                          <m:sub>
                            <m:r>
                              <a:rPr lang="en-US" i="1" dirty="0">
                                <a:latin typeface="Cambria Math" panose="02040503050406030204" pitchFamily="18" charset="0"/>
                                <a:ea typeface="Cambria Math" panose="02040503050406030204" pitchFamily="18" charset="0"/>
                              </a:rPr>
                              <m:t>𝑖𝑗𝑘</m:t>
                            </m:r>
                          </m:sub>
                        </m:sSub>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𝑗</m:t>
                            </m:r>
                          </m:sub>
                          <m:sup>
                            <m:r>
                              <a:rPr lang="en-US" i="1" dirty="0">
                                <a:latin typeface="Cambria Math" panose="02040503050406030204" pitchFamily="18" charset="0"/>
                                <a:ea typeface="Cambria Math" panose="02040503050406030204" pitchFamily="18" charset="0"/>
                              </a:rPr>
                              <m:t>𝑡</m:t>
                            </m:r>
                          </m:sup>
                        </m:sSub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𝑘</m:t>
                            </m:r>
                          </m:sub>
                          <m:sup>
                            <m:r>
                              <a:rPr lang="en-US" i="1" dirty="0">
                                <a:latin typeface="Cambria Math" panose="02040503050406030204" pitchFamily="18" charset="0"/>
                                <a:ea typeface="Cambria Math" panose="02040503050406030204" pitchFamily="18" charset="0"/>
                              </a:rPr>
                              <m:t>𝑡</m:t>
                            </m:r>
                          </m:sup>
                        </m:sSub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8EAE4DAC-DEC8-C542-B860-47869ED85753}"/>
                  </a:ext>
                </a:extLst>
              </p:cNvPr>
              <p:cNvSpPr>
                <a:spLocks noGrp="1" noRot="1" noChangeAspect="1" noMove="1" noResize="1" noEditPoints="1" noAdjustHandles="1" noChangeArrowheads="1" noChangeShapeType="1" noTextEdit="1"/>
              </p:cNvSpPr>
              <p:nvPr>
                <p:ph idx="1"/>
              </p:nvPr>
            </p:nvSpPr>
            <p:spPr>
              <a:xfrm>
                <a:off x="838200" y="2815340"/>
                <a:ext cx="10515600" cy="4351338"/>
              </a:xfrm>
              <a:blipFill>
                <a:blip r:embed="rId2"/>
                <a:stretch>
                  <a:fillRect l="-362" t="-87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7EFEF7B-4039-114D-955F-13009A07A328}"/>
              </a:ext>
            </a:extLst>
          </p:cNvPr>
          <p:cNvSpPr/>
          <p:nvPr/>
        </p:nvSpPr>
        <p:spPr>
          <a:xfrm>
            <a:off x="305480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5" name="TextBox 4">
            <a:extLst>
              <a:ext uri="{FF2B5EF4-FFF2-40B4-BE49-F238E27FC236}">
                <a16:creationId xmlns:a16="http://schemas.microsoft.com/office/drawing/2014/main" id="{C839B5A0-B975-6548-947F-EE23078B37C7}"/>
              </a:ext>
            </a:extLst>
          </p:cNvPr>
          <p:cNvSpPr txBox="1"/>
          <p:nvPr/>
        </p:nvSpPr>
        <p:spPr>
          <a:xfrm>
            <a:off x="3235461" y="3936479"/>
            <a:ext cx="343364"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h</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6" name="Oval 5">
            <a:extLst>
              <a:ext uri="{FF2B5EF4-FFF2-40B4-BE49-F238E27FC236}">
                <a16:creationId xmlns:a16="http://schemas.microsoft.com/office/drawing/2014/main" id="{D76FD058-5626-9B4E-A20D-19CD59BDF102}"/>
              </a:ext>
            </a:extLst>
          </p:cNvPr>
          <p:cNvSpPr/>
          <p:nvPr/>
        </p:nvSpPr>
        <p:spPr>
          <a:xfrm>
            <a:off x="432904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F0886363-CBD6-FB49-A671-9CEF4C86FDD6}"/>
              </a:ext>
            </a:extLst>
          </p:cNvPr>
          <p:cNvSpPr txBox="1"/>
          <p:nvPr/>
        </p:nvSpPr>
        <p:spPr>
          <a:xfrm>
            <a:off x="4426708" y="3917273"/>
            <a:ext cx="506870" cy="369332"/>
          </a:xfrm>
          <a:prstGeom prst="rect">
            <a:avLst/>
          </a:prstGeom>
          <a:noFill/>
        </p:spPr>
        <p:txBody>
          <a:bodyPr wrap="none" rtlCol="0">
            <a:spAutoFit/>
          </a:bodyPr>
          <a:lstStyle/>
          <a:p>
            <a:r>
              <a:rPr lang="en-US" dirty="0">
                <a:latin typeface="Times New Roman" charset="0"/>
                <a:ea typeface="Times New Roman" charset="0"/>
                <a:cs typeface="Times New Roman" charset="0"/>
              </a:rPr>
              <a:t>h</a:t>
            </a:r>
            <a:r>
              <a:rPr lang="en-US" baseline="-25000" dirty="0">
                <a:latin typeface="Times New Roman" charset="0"/>
                <a:ea typeface="Times New Roman" charset="0"/>
                <a:cs typeface="Times New Roman" charset="0"/>
              </a:rPr>
              <a:t>t+1</a:t>
            </a:r>
          </a:p>
        </p:txBody>
      </p:sp>
      <p:cxnSp>
        <p:nvCxnSpPr>
          <p:cNvPr id="8" name="Straight Arrow Connector 7">
            <a:extLst>
              <a:ext uri="{FF2B5EF4-FFF2-40B4-BE49-F238E27FC236}">
                <a16:creationId xmlns:a16="http://schemas.microsoft.com/office/drawing/2014/main" id="{E7BB90CD-495B-4845-9594-B36573345B2C}"/>
              </a:ext>
            </a:extLst>
          </p:cNvPr>
          <p:cNvCxnSpPr>
            <a:stCxn id="4" idx="6"/>
            <a:endCxn id="6" idx="2"/>
          </p:cNvCxnSpPr>
          <p:nvPr/>
        </p:nvCxnSpPr>
        <p:spPr>
          <a:xfrm>
            <a:off x="372980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D0363D-43AC-D241-BA0A-C0C7F114FCD5}"/>
              </a:ext>
            </a:extLst>
          </p:cNvPr>
          <p:cNvSpPr txBox="1"/>
          <p:nvPr/>
        </p:nvSpPr>
        <p:spPr>
          <a:xfrm>
            <a:off x="3796066" y="3762857"/>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H</a:t>
            </a:r>
          </a:p>
        </p:txBody>
      </p:sp>
      <p:sp>
        <p:nvSpPr>
          <p:cNvPr id="10" name="TextBox 9">
            <a:extLst>
              <a:ext uri="{FF2B5EF4-FFF2-40B4-BE49-F238E27FC236}">
                <a16:creationId xmlns:a16="http://schemas.microsoft.com/office/drawing/2014/main" id="{89F5DAC9-9CCE-E14D-8B56-675BB2F2A409}"/>
              </a:ext>
            </a:extLst>
          </p:cNvPr>
          <p:cNvSpPr txBox="1"/>
          <p:nvPr/>
        </p:nvSpPr>
        <p:spPr>
          <a:xfrm>
            <a:off x="3402007" y="4522513"/>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cxnSp>
        <p:nvCxnSpPr>
          <p:cNvPr id="11" name="Straight Arrow Connector 10">
            <a:extLst>
              <a:ext uri="{FF2B5EF4-FFF2-40B4-BE49-F238E27FC236}">
                <a16:creationId xmlns:a16="http://schemas.microsoft.com/office/drawing/2014/main" id="{D7F0DE85-BDA4-F74F-9A81-EC265A8B9182}"/>
              </a:ext>
            </a:extLst>
          </p:cNvPr>
          <p:cNvCxnSpPr>
            <a:stCxn id="14" idx="0"/>
            <a:endCxn id="4" idx="4"/>
          </p:cNvCxnSpPr>
          <p:nvPr/>
        </p:nvCxnSpPr>
        <p:spPr>
          <a:xfrm flipH="1" flipV="1">
            <a:off x="3392303" y="4450981"/>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0A63F0-64EA-9C44-B9E7-E9D58FA54121}"/>
              </a:ext>
            </a:extLst>
          </p:cNvPr>
          <p:cNvCxnSpPr>
            <a:stCxn id="15" idx="0"/>
            <a:endCxn id="6" idx="4"/>
          </p:cNvCxnSpPr>
          <p:nvPr/>
        </p:nvCxnSpPr>
        <p:spPr>
          <a:xfrm flipH="1" flipV="1">
            <a:off x="4666543" y="4450980"/>
            <a:ext cx="22882"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732430-0061-6F4C-99A8-FCD5943CDA49}"/>
              </a:ext>
            </a:extLst>
          </p:cNvPr>
          <p:cNvSpPr txBox="1"/>
          <p:nvPr/>
        </p:nvSpPr>
        <p:spPr>
          <a:xfrm>
            <a:off x="4666542" y="4512988"/>
            <a:ext cx="513282" cy="369332"/>
          </a:xfrm>
          <a:prstGeom prst="rect">
            <a:avLst/>
          </a:prstGeom>
          <a:noFill/>
        </p:spPr>
        <p:txBody>
          <a:bodyPr wrap="none" rtlCol="0">
            <a:spAutoFit/>
          </a:bodyPr>
          <a:lstStyle/>
          <a:p>
            <a:r>
              <a:rPr lang="en-US" dirty="0">
                <a:latin typeface="Times New Roman" charset="0"/>
                <a:ea typeface="Times New Roman" charset="0"/>
                <a:cs typeface="Times New Roman" charset="0"/>
              </a:rPr>
              <a:t>W</a:t>
            </a:r>
            <a:r>
              <a:rPr lang="en-US" baseline="-25000" dirty="0">
                <a:latin typeface="Times New Roman" charset="0"/>
                <a:ea typeface="Times New Roman" charset="0"/>
                <a:cs typeface="Times New Roman" charset="0"/>
              </a:rPr>
              <a:t>X</a:t>
            </a:r>
          </a:p>
        </p:txBody>
      </p:sp>
      <p:sp>
        <p:nvSpPr>
          <p:cNvPr id="14" name="TextBox 13">
            <a:extLst>
              <a:ext uri="{FF2B5EF4-FFF2-40B4-BE49-F238E27FC236}">
                <a16:creationId xmlns:a16="http://schemas.microsoft.com/office/drawing/2014/main" id="{ADE82F0A-3B20-034C-8478-522E3857539E}"/>
              </a:ext>
            </a:extLst>
          </p:cNvPr>
          <p:cNvSpPr txBox="1"/>
          <p:nvPr/>
        </p:nvSpPr>
        <p:spPr>
          <a:xfrm>
            <a:off x="321502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AF8C2213-6513-7D4A-9AEF-383F08B6FDD9}"/>
              </a:ext>
            </a:extLst>
          </p:cNvPr>
          <p:cNvSpPr txBox="1"/>
          <p:nvPr/>
        </p:nvSpPr>
        <p:spPr>
          <a:xfrm>
            <a:off x="4410342"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16" name="Straight Arrow Connector 15">
            <a:extLst>
              <a:ext uri="{FF2B5EF4-FFF2-40B4-BE49-F238E27FC236}">
                <a16:creationId xmlns:a16="http://schemas.microsoft.com/office/drawing/2014/main" id="{30FBD00E-AFA3-CF47-B664-FDF7B59E6E7B}"/>
              </a:ext>
            </a:extLst>
          </p:cNvPr>
          <p:cNvCxnSpPr>
            <a:endCxn id="4" idx="2"/>
          </p:cNvCxnSpPr>
          <p:nvPr/>
        </p:nvCxnSpPr>
        <p:spPr>
          <a:xfrm>
            <a:off x="2515962"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8E9B8B-9C53-9944-921D-6BEF8CE6C6C7}"/>
              </a:ext>
            </a:extLst>
          </p:cNvPr>
          <p:cNvCxnSpPr>
            <a:stCxn id="6" idx="6"/>
          </p:cNvCxnSpPr>
          <p:nvPr/>
        </p:nvCxnSpPr>
        <p:spPr>
          <a:xfrm>
            <a:off x="5004043"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5D93EF-06DC-CD4D-8E79-9BD39EF4720F}"/>
              </a:ext>
            </a:extLst>
          </p:cNvPr>
          <p:cNvSpPr txBox="1"/>
          <p:nvPr/>
        </p:nvSpPr>
        <p:spPr>
          <a:xfrm>
            <a:off x="203362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19" name="TextBox 18">
            <a:extLst>
              <a:ext uri="{FF2B5EF4-FFF2-40B4-BE49-F238E27FC236}">
                <a16:creationId xmlns:a16="http://schemas.microsoft.com/office/drawing/2014/main" id="{DBD19D6C-68B1-1E4E-AA9C-480A6F7FB003}"/>
              </a:ext>
            </a:extLst>
          </p:cNvPr>
          <p:cNvSpPr txBox="1"/>
          <p:nvPr/>
        </p:nvSpPr>
        <p:spPr>
          <a:xfrm>
            <a:off x="5573058"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20" name="Oval 19">
            <a:extLst>
              <a:ext uri="{FF2B5EF4-FFF2-40B4-BE49-F238E27FC236}">
                <a16:creationId xmlns:a16="http://schemas.microsoft.com/office/drawing/2014/main" id="{A53340D4-DA4C-9D43-ABBE-2281C59723C7}"/>
              </a:ext>
            </a:extLst>
          </p:cNvPr>
          <p:cNvSpPr/>
          <p:nvPr/>
        </p:nvSpPr>
        <p:spPr>
          <a:xfrm>
            <a:off x="7113013"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sp>
        <p:nvSpPr>
          <p:cNvPr id="21" name="TextBox 20">
            <a:extLst>
              <a:ext uri="{FF2B5EF4-FFF2-40B4-BE49-F238E27FC236}">
                <a16:creationId xmlns:a16="http://schemas.microsoft.com/office/drawing/2014/main" id="{824BCFB4-833A-0741-B898-826EAEA8DBC6}"/>
              </a:ext>
            </a:extLst>
          </p:cNvPr>
          <p:cNvSpPr txBox="1"/>
          <p:nvPr/>
        </p:nvSpPr>
        <p:spPr>
          <a:xfrm>
            <a:off x="7304415" y="3917273"/>
            <a:ext cx="356188"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a:t>
            </a:r>
          </a:p>
        </p:txBody>
      </p:sp>
      <p:sp>
        <p:nvSpPr>
          <p:cNvPr id="22" name="Oval 21">
            <a:extLst>
              <a:ext uri="{FF2B5EF4-FFF2-40B4-BE49-F238E27FC236}">
                <a16:creationId xmlns:a16="http://schemas.microsoft.com/office/drawing/2014/main" id="{0164B29C-E61F-9F4D-BD63-46CB7ADF259B}"/>
              </a:ext>
            </a:extLst>
          </p:cNvPr>
          <p:cNvSpPr/>
          <p:nvPr/>
        </p:nvSpPr>
        <p:spPr>
          <a:xfrm>
            <a:off x="8387252" y="3775980"/>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497AC5DA-488A-1441-A472-964E9D4B4D01}"/>
              </a:ext>
            </a:extLst>
          </p:cNvPr>
          <p:cNvSpPr txBox="1"/>
          <p:nvPr/>
        </p:nvSpPr>
        <p:spPr>
          <a:xfrm>
            <a:off x="8487788" y="3936479"/>
            <a:ext cx="519694" cy="369332"/>
          </a:xfrm>
          <a:prstGeom prst="rect">
            <a:avLst/>
          </a:prstGeom>
          <a:noFill/>
        </p:spPr>
        <p:txBody>
          <a:bodyPr wrap="none" rtlCol="0">
            <a:spAutoFit/>
          </a:bodyPr>
          <a:lstStyle/>
          <a:p>
            <a:r>
              <a:rPr lang="en-US" dirty="0">
                <a:latin typeface="Times New Roman" charset="0"/>
                <a:ea typeface="Times New Roman" charset="0"/>
                <a:cs typeface="Times New Roman" charset="0"/>
              </a:rPr>
              <a:t>S</a:t>
            </a:r>
            <a:r>
              <a:rPr lang="en-US" baseline="-25000" dirty="0">
                <a:latin typeface="Times New Roman" charset="0"/>
                <a:ea typeface="Times New Roman" charset="0"/>
                <a:cs typeface="Times New Roman" charset="0"/>
              </a:rPr>
              <a:t>t+1</a:t>
            </a:r>
          </a:p>
        </p:txBody>
      </p:sp>
      <p:cxnSp>
        <p:nvCxnSpPr>
          <p:cNvPr id="24" name="Straight Arrow Connector 23">
            <a:extLst>
              <a:ext uri="{FF2B5EF4-FFF2-40B4-BE49-F238E27FC236}">
                <a16:creationId xmlns:a16="http://schemas.microsoft.com/office/drawing/2014/main" id="{7D9ECCC4-7A07-F743-8C06-5674FBD1B0C4}"/>
              </a:ext>
            </a:extLst>
          </p:cNvPr>
          <p:cNvCxnSpPr>
            <a:stCxn id="25" idx="6"/>
            <a:endCxn id="28" idx="2"/>
          </p:cNvCxnSpPr>
          <p:nvPr/>
        </p:nvCxnSpPr>
        <p:spPr>
          <a:xfrm>
            <a:off x="7788013" y="4113480"/>
            <a:ext cx="5992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33C479-0EDA-C746-8FB9-9BAB9A73D22D}"/>
              </a:ext>
            </a:extLst>
          </p:cNvPr>
          <p:cNvSpPr txBox="1"/>
          <p:nvPr/>
        </p:nvSpPr>
        <p:spPr>
          <a:xfrm>
            <a:off x="7854275" y="3762857"/>
            <a:ext cx="410690" cy="369332"/>
          </a:xfrm>
          <a:prstGeom prst="rect">
            <a:avLst/>
          </a:prstGeom>
          <a:noFill/>
        </p:spPr>
        <p:txBody>
          <a:bodyPr wrap="none" rtlCol="0">
            <a:spAutoFit/>
          </a:bodyPr>
          <a:lstStyle/>
          <a:p>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S</a:t>
            </a:r>
          </a:p>
        </p:txBody>
      </p:sp>
      <p:sp>
        <p:nvSpPr>
          <p:cNvPr id="26" name="TextBox 25">
            <a:extLst>
              <a:ext uri="{FF2B5EF4-FFF2-40B4-BE49-F238E27FC236}">
                <a16:creationId xmlns:a16="http://schemas.microsoft.com/office/drawing/2014/main" id="{D341148B-82EB-4849-9EF1-72A3FC0A0677}"/>
              </a:ext>
            </a:extLst>
          </p:cNvPr>
          <p:cNvSpPr txBox="1"/>
          <p:nvPr/>
        </p:nvSpPr>
        <p:spPr>
          <a:xfrm>
            <a:off x="7460216" y="4522513"/>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cxnSp>
        <p:nvCxnSpPr>
          <p:cNvPr id="27" name="Straight Arrow Connector 26">
            <a:extLst>
              <a:ext uri="{FF2B5EF4-FFF2-40B4-BE49-F238E27FC236}">
                <a16:creationId xmlns:a16="http://schemas.microsoft.com/office/drawing/2014/main" id="{2B2EC098-1379-104E-A737-2B4D0D8BFC18}"/>
              </a:ext>
            </a:extLst>
          </p:cNvPr>
          <p:cNvCxnSpPr>
            <a:endCxn id="25" idx="4"/>
          </p:cNvCxnSpPr>
          <p:nvPr/>
        </p:nvCxnSpPr>
        <p:spPr>
          <a:xfrm flipV="1">
            <a:off x="7447679" y="4450983"/>
            <a:ext cx="2835"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4564F6-5858-164D-AA34-0E4C74DBC210}"/>
              </a:ext>
            </a:extLst>
          </p:cNvPr>
          <p:cNvCxnSpPr>
            <a:endCxn id="28" idx="4"/>
          </p:cNvCxnSpPr>
          <p:nvPr/>
        </p:nvCxnSpPr>
        <p:spPr>
          <a:xfrm flipV="1">
            <a:off x="8724753" y="4450980"/>
            <a:ext cx="1" cy="4275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714039-3D8E-8B43-9FE7-79C9369AFA75}"/>
              </a:ext>
            </a:extLst>
          </p:cNvPr>
          <p:cNvSpPr txBox="1"/>
          <p:nvPr/>
        </p:nvSpPr>
        <p:spPr>
          <a:xfrm>
            <a:off x="8724751" y="4512988"/>
            <a:ext cx="372218" cy="369332"/>
          </a:xfrm>
          <a:prstGeom prst="rect">
            <a:avLst/>
          </a:prstGeom>
          <a:noFill/>
        </p:spPr>
        <p:txBody>
          <a:bodyPr wrap="none" rtlCol="0">
            <a:spAutoFit/>
          </a:bodyPr>
          <a:lstStyle/>
          <a:p>
            <a:r>
              <a:rPr lang="en-US" dirty="0">
                <a:latin typeface="Times New Roman" charset="0"/>
                <a:ea typeface="Times New Roman" charset="0"/>
                <a:cs typeface="Times New Roman" charset="0"/>
              </a:rPr>
              <a:t>I</a:t>
            </a:r>
            <a:r>
              <a:rPr lang="en-US" baseline="-25000" dirty="0">
                <a:latin typeface="Times New Roman" charset="0"/>
                <a:ea typeface="Times New Roman" charset="0"/>
                <a:cs typeface="Times New Roman" charset="0"/>
              </a:rPr>
              <a:t>X</a:t>
            </a:r>
          </a:p>
        </p:txBody>
      </p:sp>
      <p:sp>
        <p:nvSpPr>
          <p:cNvPr id="30" name="TextBox 29">
            <a:extLst>
              <a:ext uri="{FF2B5EF4-FFF2-40B4-BE49-F238E27FC236}">
                <a16:creationId xmlns:a16="http://schemas.microsoft.com/office/drawing/2014/main" id="{923E9A52-3C0A-C645-ABFD-6BA249737D13}"/>
              </a:ext>
            </a:extLst>
          </p:cNvPr>
          <p:cNvSpPr txBox="1"/>
          <p:nvPr/>
        </p:nvSpPr>
        <p:spPr>
          <a:xfrm>
            <a:off x="7273231" y="4878505"/>
            <a:ext cx="394660" cy="369332"/>
          </a:xfrm>
          <a:prstGeom prst="rect">
            <a:avLst/>
          </a:prstGeom>
          <a:noFill/>
        </p:spPr>
        <p:txBody>
          <a:bodyPr wrap="none" rtlCol="0">
            <a:spAutoFit/>
          </a:bodyPr>
          <a:lstStyle/>
          <a:p>
            <a:r>
              <a:rPr lang="en-US" dirty="0" err="1">
                <a:latin typeface="Times New Roman" charset="0"/>
                <a:ea typeface="Times New Roman" charset="0"/>
                <a:cs typeface="Times New Roman" charset="0"/>
              </a:rPr>
              <a:t>X</a:t>
            </a:r>
            <a:r>
              <a:rPr lang="en-US" baseline="-25000" dirty="0" err="1">
                <a:latin typeface="Times New Roman" charset="0"/>
                <a:ea typeface="Times New Roman" charset="0"/>
                <a:cs typeface="Times New Roman" charset="0"/>
              </a:rPr>
              <a:t>t</a:t>
            </a:r>
            <a:endParaRPr lang="en-US" baseline="-25000" dirty="0">
              <a:latin typeface="Times New Roman" charset="0"/>
              <a:ea typeface="Times New Roman" charset="0"/>
              <a:cs typeface="Times New Roman" charset="0"/>
            </a:endParaRPr>
          </a:p>
        </p:txBody>
      </p:sp>
      <p:sp>
        <p:nvSpPr>
          <p:cNvPr id="31" name="TextBox 30">
            <a:extLst>
              <a:ext uri="{FF2B5EF4-FFF2-40B4-BE49-F238E27FC236}">
                <a16:creationId xmlns:a16="http://schemas.microsoft.com/office/drawing/2014/main" id="{33A97648-C509-A24E-A4EC-FC67E2024C31}"/>
              </a:ext>
            </a:extLst>
          </p:cNvPr>
          <p:cNvSpPr txBox="1"/>
          <p:nvPr/>
        </p:nvSpPr>
        <p:spPr>
          <a:xfrm>
            <a:off x="8468551" y="4878504"/>
            <a:ext cx="558166" cy="369332"/>
          </a:xfrm>
          <a:prstGeom prst="rect">
            <a:avLst/>
          </a:prstGeom>
          <a:noFill/>
        </p:spPr>
        <p:txBody>
          <a:bodyPr wrap="none" rtlCol="0">
            <a:spAutoFit/>
          </a:bodyPr>
          <a:lstStyle/>
          <a:p>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t+1</a:t>
            </a:r>
          </a:p>
        </p:txBody>
      </p:sp>
      <p:cxnSp>
        <p:nvCxnSpPr>
          <p:cNvPr id="32" name="Straight Arrow Connector 31">
            <a:extLst>
              <a:ext uri="{FF2B5EF4-FFF2-40B4-BE49-F238E27FC236}">
                <a16:creationId xmlns:a16="http://schemas.microsoft.com/office/drawing/2014/main" id="{F5EC1110-2548-2141-ABDF-A096E5E34CE0}"/>
              </a:ext>
            </a:extLst>
          </p:cNvPr>
          <p:cNvCxnSpPr>
            <a:endCxn id="20" idx="2"/>
          </p:cNvCxnSpPr>
          <p:nvPr/>
        </p:nvCxnSpPr>
        <p:spPr>
          <a:xfrm>
            <a:off x="6574171" y="4113480"/>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8979D7-072C-EB4C-BA07-9D92E52944A0}"/>
              </a:ext>
            </a:extLst>
          </p:cNvPr>
          <p:cNvCxnSpPr>
            <a:stCxn id="28" idx="6"/>
          </p:cNvCxnSpPr>
          <p:nvPr/>
        </p:nvCxnSpPr>
        <p:spPr>
          <a:xfrm>
            <a:off x="9062252" y="4113480"/>
            <a:ext cx="540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A63199-9F71-1A44-A731-5949D8AB5E14}"/>
              </a:ext>
            </a:extLst>
          </p:cNvPr>
          <p:cNvSpPr txBox="1"/>
          <p:nvPr/>
        </p:nvSpPr>
        <p:spPr>
          <a:xfrm>
            <a:off x="609183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sp>
        <p:nvSpPr>
          <p:cNvPr id="35" name="TextBox 34">
            <a:extLst>
              <a:ext uri="{FF2B5EF4-FFF2-40B4-BE49-F238E27FC236}">
                <a16:creationId xmlns:a16="http://schemas.microsoft.com/office/drawing/2014/main" id="{8E5E596E-622C-8D49-BB12-5E9E8E81CF30}"/>
              </a:ext>
            </a:extLst>
          </p:cNvPr>
          <p:cNvSpPr txBox="1"/>
          <p:nvPr/>
        </p:nvSpPr>
        <p:spPr>
          <a:xfrm>
            <a:off x="9631267" y="3917272"/>
            <a:ext cx="453970" cy="415498"/>
          </a:xfrm>
          <a:prstGeom prst="rect">
            <a:avLst/>
          </a:prstGeom>
          <a:noFill/>
        </p:spPr>
        <p:txBody>
          <a:bodyPr wrap="none" rtlCol="0">
            <a:spAutoFit/>
          </a:bodyPr>
          <a:lstStyle/>
          <a:p>
            <a:r>
              <a:rPr lang="mr-IN" sz="2100">
                <a:latin typeface="Times New Roman" charset="0"/>
                <a:ea typeface="Times New Roman" charset="0"/>
                <a:cs typeface="Times New Roman" charset="0"/>
              </a:rPr>
              <a:t>…</a:t>
            </a:r>
            <a:endParaRPr lang="en-US" sz="2100" baseline="-25000" dirty="0">
              <a:latin typeface="Times New Roman" charset="0"/>
              <a:ea typeface="Times New Roman" charset="0"/>
              <a:cs typeface="Times New Roman" charset="0"/>
            </a:endParaRPr>
          </a:p>
        </p:txBody>
      </p:sp>
      <p:cxnSp>
        <p:nvCxnSpPr>
          <p:cNvPr id="36" name="Straight Connector 35">
            <a:extLst>
              <a:ext uri="{FF2B5EF4-FFF2-40B4-BE49-F238E27FC236}">
                <a16:creationId xmlns:a16="http://schemas.microsoft.com/office/drawing/2014/main" id="{2A7BD871-4855-8641-9C30-92CD5DB525CE}"/>
              </a:ext>
            </a:extLst>
          </p:cNvPr>
          <p:cNvCxnSpPr/>
          <p:nvPr/>
        </p:nvCxnSpPr>
        <p:spPr>
          <a:xfrm>
            <a:off x="6027600" y="3776713"/>
            <a:ext cx="0" cy="171921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F916DD-24DC-E64B-8263-332F7E6D10E0}"/>
              </a:ext>
            </a:extLst>
          </p:cNvPr>
          <p:cNvSpPr txBox="1"/>
          <p:nvPr/>
        </p:nvSpPr>
        <p:spPr>
          <a:xfrm>
            <a:off x="2785383" y="5286215"/>
            <a:ext cx="235032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Update of hidden layer (</a:t>
            </a:r>
            <a:r>
              <a:rPr lang="en-US" sz="1200" b="1" dirty="0">
                <a:latin typeface="Times New Roman" charset="0"/>
                <a:ea typeface="Times New Roman" charset="0"/>
                <a:cs typeface="Times New Roman" charset="0"/>
              </a:rPr>
              <a:t>h)</a:t>
            </a:r>
            <a:r>
              <a:rPr lang="en-US" sz="1200" dirty="0">
                <a:latin typeface="Times New Roman" charset="0"/>
                <a:ea typeface="Times New Roman" charset="0"/>
                <a:cs typeface="Times New Roman" charset="0"/>
              </a:rPr>
              <a:t> in RNN</a:t>
            </a:r>
            <a:endParaRPr lang="en-US" sz="1200" b="1" dirty="0">
              <a:latin typeface="Times New Roman" charset="0"/>
              <a:ea typeface="Times New Roman" charset="0"/>
              <a:cs typeface="Times New Roman" charset="0"/>
            </a:endParaRPr>
          </a:p>
        </p:txBody>
      </p:sp>
      <p:sp>
        <p:nvSpPr>
          <p:cNvPr id="38" name="TextBox 37">
            <a:extLst>
              <a:ext uri="{FF2B5EF4-FFF2-40B4-BE49-F238E27FC236}">
                <a16:creationId xmlns:a16="http://schemas.microsoft.com/office/drawing/2014/main" id="{0D3DC4BE-D8B1-D643-9B29-BA70EA2AF6DF}"/>
              </a:ext>
            </a:extLst>
          </p:cNvPr>
          <p:cNvSpPr txBox="1"/>
          <p:nvPr/>
        </p:nvSpPr>
        <p:spPr>
          <a:xfrm>
            <a:off x="6930514" y="5286053"/>
            <a:ext cx="2120773" cy="276999"/>
          </a:xfrm>
          <a:prstGeom prst="rect">
            <a:avLst/>
          </a:prstGeom>
          <a:noFill/>
        </p:spPr>
        <p:txBody>
          <a:bodyPr wrap="none" rtlCol="0">
            <a:spAutoFit/>
          </a:bodyPr>
          <a:lstStyle/>
          <a:p>
            <a:r>
              <a:rPr lang="en-US" sz="1200" dirty="0">
                <a:latin typeface="Times New Roman" charset="0"/>
                <a:ea typeface="Times New Roman" charset="0"/>
                <a:cs typeface="Times New Roman" charset="0"/>
              </a:rPr>
              <a:t>State (</a:t>
            </a:r>
            <a:r>
              <a:rPr lang="en-US" sz="1200" b="1" dirty="0">
                <a:latin typeface="Times New Roman" charset="0"/>
                <a:ea typeface="Times New Roman" charset="0"/>
                <a:cs typeface="Times New Roman" charset="0"/>
              </a:rPr>
              <a:t>S</a:t>
            </a:r>
            <a:r>
              <a:rPr lang="en-US" sz="1200" dirty="0">
                <a:latin typeface="Times New Roman" charset="0"/>
                <a:ea typeface="Times New Roman" charset="0"/>
                <a:cs typeface="Times New Roman" charset="0"/>
              </a:rPr>
              <a:t>) Transition (</a:t>
            </a:r>
            <a:r>
              <a:rPr lang="en-US" sz="1200" b="1" dirty="0">
                <a:latin typeface="Times New Roman" charset="0"/>
                <a:ea typeface="Times New Roman" charset="0"/>
                <a:cs typeface="Times New Roman" charset="0"/>
              </a:rPr>
              <a:t>T</a:t>
            </a:r>
            <a:r>
              <a:rPr lang="en-US" sz="1200">
                <a:latin typeface="Times New Roman" charset="0"/>
                <a:ea typeface="Times New Roman" charset="0"/>
                <a:cs typeface="Times New Roman" charset="0"/>
              </a:rPr>
              <a:t>) in </a:t>
            </a:r>
            <a:r>
              <a:rPr lang="en-US" sz="1200" dirty="0">
                <a:latin typeface="Times New Roman" charset="0"/>
                <a:ea typeface="Times New Roman" charset="0"/>
                <a:cs typeface="Times New Roman" charset="0"/>
              </a:rPr>
              <a:t>DFA</a:t>
            </a:r>
            <a:endParaRPr lang="en-US" sz="1200" b="1" dirty="0">
              <a:latin typeface="Times New Roman" charset="0"/>
              <a:ea typeface="Times New Roman" charset="0"/>
              <a:cs typeface="Times New Roman" charset="0"/>
            </a:endParaRPr>
          </a:p>
        </p:txBody>
      </p:sp>
      <p:sp>
        <p:nvSpPr>
          <p:cNvPr id="39" name="Oval 38">
            <a:extLst>
              <a:ext uri="{FF2B5EF4-FFF2-40B4-BE49-F238E27FC236}">
                <a16:creationId xmlns:a16="http://schemas.microsoft.com/office/drawing/2014/main" id="{E72E9DD1-F94E-DF4F-9152-874C6BB53076}"/>
              </a:ext>
            </a:extLst>
          </p:cNvPr>
          <p:cNvSpPr/>
          <p:nvPr/>
        </p:nvSpPr>
        <p:spPr>
          <a:xfrm>
            <a:off x="6985603" y="1788278"/>
            <a:ext cx="675000" cy="675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7500" rtlCol="0" anchor="ctr"/>
          <a:lstStyle/>
          <a:p>
            <a:pPr algn="ctr"/>
            <a:endParaRPr lang="en-US" sz="1200"/>
          </a:p>
        </p:txBody>
      </p:sp>
      <p:cxnSp>
        <p:nvCxnSpPr>
          <p:cNvPr id="41" name="Straight Arrow Connector 40">
            <a:extLst>
              <a:ext uri="{FF2B5EF4-FFF2-40B4-BE49-F238E27FC236}">
                <a16:creationId xmlns:a16="http://schemas.microsoft.com/office/drawing/2014/main" id="{D644149D-2207-C947-A213-6B9CF8483AF0}"/>
              </a:ext>
            </a:extLst>
          </p:cNvPr>
          <p:cNvCxnSpPr>
            <a:endCxn id="39" idx="4"/>
          </p:cNvCxnSpPr>
          <p:nvPr/>
        </p:nvCxnSpPr>
        <p:spPr>
          <a:xfrm flipH="1" flipV="1">
            <a:off x="7323103" y="2463279"/>
            <a:ext cx="20048" cy="42752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EA1FE1-7286-BB4B-BF6F-1B3AC9322F0D}"/>
              </a:ext>
            </a:extLst>
          </p:cNvPr>
          <p:cNvCxnSpPr>
            <a:endCxn id="39" idx="2"/>
          </p:cNvCxnSpPr>
          <p:nvPr/>
        </p:nvCxnSpPr>
        <p:spPr>
          <a:xfrm>
            <a:off x="6446762"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8E9AA7-A52A-1A4D-87FF-371B401AA89B}"/>
              </a:ext>
            </a:extLst>
          </p:cNvPr>
          <p:cNvCxnSpPr/>
          <p:nvPr/>
        </p:nvCxnSpPr>
        <p:spPr>
          <a:xfrm>
            <a:off x="7667891" y="2125778"/>
            <a:ext cx="5388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157BA6-4AB9-324A-901B-9E95CEDC6E89}"/>
              </a:ext>
            </a:extLst>
          </p:cNvPr>
          <p:cNvSpPr txBox="1"/>
          <p:nvPr/>
        </p:nvSpPr>
        <p:spPr>
          <a:xfrm>
            <a:off x="7189378" y="2903130"/>
            <a:ext cx="660722" cy="369332"/>
          </a:xfrm>
          <a:prstGeom prst="rect">
            <a:avLst/>
          </a:prstGeom>
          <a:noFill/>
        </p:spPr>
        <p:txBody>
          <a:bodyPr wrap="square" rtlCol="0">
            <a:spAutoFit/>
          </a:bodyPr>
          <a:lstStyle/>
          <a:p>
            <a:r>
              <a:rPr lang="en-US" dirty="0"/>
              <a:t>k</a:t>
            </a:r>
          </a:p>
        </p:txBody>
      </p:sp>
      <p:sp>
        <p:nvSpPr>
          <p:cNvPr id="46" name="TextBox 45">
            <a:extLst>
              <a:ext uri="{FF2B5EF4-FFF2-40B4-BE49-F238E27FC236}">
                <a16:creationId xmlns:a16="http://schemas.microsoft.com/office/drawing/2014/main" id="{9EC61B25-981C-C747-A06C-A8DAA8CD5B4E}"/>
              </a:ext>
            </a:extLst>
          </p:cNvPr>
          <p:cNvSpPr txBox="1"/>
          <p:nvPr/>
        </p:nvSpPr>
        <p:spPr>
          <a:xfrm>
            <a:off x="6173123" y="1941112"/>
            <a:ext cx="660722" cy="369332"/>
          </a:xfrm>
          <a:prstGeom prst="rect">
            <a:avLst/>
          </a:prstGeom>
          <a:noFill/>
        </p:spPr>
        <p:txBody>
          <a:bodyPr wrap="square" rtlCol="0">
            <a:spAutoFit/>
          </a:bodyPr>
          <a:lstStyle/>
          <a:p>
            <a:r>
              <a:rPr lang="en-US" dirty="0"/>
              <a:t>i</a:t>
            </a:r>
          </a:p>
        </p:txBody>
      </p:sp>
      <p:sp>
        <p:nvSpPr>
          <p:cNvPr id="47" name="TextBox 46">
            <a:extLst>
              <a:ext uri="{FF2B5EF4-FFF2-40B4-BE49-F238E27FC236}">
                <a16:creationId xmlns:a16="http://schemas.microsoft.com/office/drawing/2014/main" id="{539EBD5B-66E7-8944-A918-8373A11DD6CC}"/>
              </a:ext>
            </a:extLst>
          </p:cNvPr>
          <p:cNvSpPr txBox="1"/>
          <p:nvPr/>
        </p:nvSpPr>
        <p:spPr>
          <a:xfrm>
            <a:off x="8214022" y="1905529"/>
            <a:ext cx="660722" cy="369332"/>
          </a:xfrm>
          <a:prstGeom prst="rect">
            <a:avLst/>
          </a:prstGeom>
          <a:noFill/>
        </p:spPr>
        <p:txBody>
          <a:bodyPr wrap="square" rtlCol="0">
            <a:spAutoFit/>
          </a:bodyPr>
          <a:lstStyle/>
          <a:p>
            <a:r>
              <a:rPr lang="en-US" dirty="0"/>
              <a:t>j</a:t>
            </a:r>
          </a:p>
        </p:txBody>
      </p:sp>
      <p:sp>
        <p:nvSpPr>
          <p:cNvPr id="48" name="TextBox 47">
            <a:extLst>
              <a:ext uri="{FF2B5EF4-FFF2-40B4-BE49-F238E27FC236}">
                <a16:creationId xmlns:a16="http://schemas.microsoft.com/office/drawing/2014/main" id="{657A010E-9F49-FE41-B48A-F328277EF36A}"/>
              </a:ext>
            </a:extLst>
          </p:cNvPr>
          <p:cNvSpPr txBox="1"/>
          <p:nvPr/>
        </p:nvSpPr>
        <p:spPr>
          <a:xfrm>
            <a:off x="9282806" y="1541054"/>
            <a:ext cx="1819452" cy="646331"/>
          </a:xfrm>
          <a:prstGeom prst="rect">
            <a:avLst/>
          </a:prstGeom>
          <a:noFill/>
          <a:ln w="38100">
            <a:solidFill>
              <a:srgbClr val="C00000"/>
            </a:solidFill>
          </a:ln>
        </p:spPr>
        <p:txBody>
          <a:bodyPr wrap="square" rtlCol="0">
            <a:spAutoFit/>
          </a:bodyPr>
          <a:lstStyle/>
          <a:p>
            <a:r>
              <a:rPr lang="en-US" dirty="0"/>
              <a:t>2</a:t>
            </a:r>
            <a:r>
              <a:rPr lang="en-US" baseline="30000" dirty="0"/>
              <a:t>nd</a:t>
            </a:r>
            <a:r>
              <a:rPr lang="en-US" dirty="0"/>
              <a:t> order or tensor weights</a:t>
            </a:r>
          </a:p>
        </p:txBody>
      </p:sp>
      <p:cxnSp>
        <p:nvCxnSpPr>
          <p:cNvPr id="50" name="Straight Arrow Connector 49">
            <a:extLst>
              <a:ext uri="{FF2B5EF4-FFF2-40B4-BE49-F238E27FC236}">
                <a16:creationId xmlns:a16="http://schemas.microsoft.com/office/drawing/2014/main" id="{1AD83845-AAC4-464E-907A-014B96426E06}"/>
              </a:ext>
            </a:extLst>
          </p:cNvPr>
          <p:cNvCxnSpPr>
            <a:stCxn id="48" idx="1"/>
            <a:endCxn id="39" idx="7"/>
          </p:cNvCxnSpPr>
          <p:nvPr/>
        </p:nvCxnSpPr>
        <p:spPr>
          <a:xfrm flipH="1">
            <a:off x="7561752" y="1864220"/>
            <a:ext cx="1721054" cy="22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39">
            <a:extLst>
              <a:ext uri="{FF2B5EF4-FFF2-40B4-BE49-F238E27FC236}">
                <a16:creationId xmlns:a16="http://schemas.microsoft.com/office/drawing/2014/main" id="{613B9D55-525E-2743-B49C-74432770792A}"/>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812779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4056</Words>
  <Application>Microsoft Macintosh PowerPoint</Application>
  <PresentationFormat>Widescreen</PresentationFormat>
  <Paragraphs>521</Paragraphs>
  <Slides>68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Times New Roman</vt:lpstr>
      <vt:lpstr>Office Theme</vt:lpstr>
      <vt:lpstr>Memory augmented NNs</vt:lpstr>
      <vt:lpstr>What are Tensors?</vt:lpstr>
      <vt:lpstr>What are Tensors?</vt:lpstr>
      <vt:lpstr>What are Tensors?</vt:lpstr>
      <vt:lpstr>First Order Recurrent Neural  Network (RNN)</vt:lpstr>
      <vt:lpstr>First Order Recurrent Neural Network (RNN)</vt:lpstr>
      <vt:lpstr>First Order Recurrent Neural Network (RNN)</vt:lpstr>
      <vt:lpstr>Second Order or Tensor Recurrent neural network (RNN)</vt:lpstr>
      <vt:lpstr>Equivalence between 2nd order RNN and DFA</vt:lpstr>
      <vt:lpstr>How tensor RNNs encode grammars</vt:lpstr>
      <vt:lpstr>How tensor RNNs encode grammars</vt:lpstr>
      <vt:lpstr>How tensor RNNs encode grammars</vt:lpstr>
      <vt:lpstr>How tensor RNNs encode grammars</vt:lpstr>
      <vt:lpstr>Third Order or Tensor RNN</vt:lpstr>
      <vt:lpstr>Equivalence between 3rd order RNN and PDA</vt:lpstr>
      <vt:lpstr>Equivalence between 3rd order RNN and PDA</vt:lpstr>
      <vt:lpstr>Theoretical limitations in  recognizing Context Free Languages (CFLS)</vt:lpstr>
      <vt:lpstr>Theoretical limitations in recognizing CFLs</vt:lpstr>
      <vt:lpstr>Theoretical limitations in recognizing CFLs (Finite precision and weights)</vt:lpstr>
      <vt:lpstr>Differentiable stack is equivalent to discrete stack</vt:lpstr>
      <vt:lpstr>Definition for differentiable stack</vt:lpstr>
      <vt:lpstr>Definition for differentiable stack</vt:lpstr>
      <vt:lpstr>Definition for differentiable stack</vt:lpstr>
      <vt:lpstr>Definition for differentiable stack</vt:lpstr>
      <vt:lpstr>Differentiable stack is equivalent to discrete stack</vt:lpstr>
      <vt:lpstr>Neuro SYMOBLIC AI: Can we efficiently utilize grammatical rules with NN?</vt:lpstr>
      <vt:lpstr>Tensor Network augmented with differentiable stack is equivalent to push Down Automata (PDA) </vt:lpstr>
      <vt:lpstr>Tensor Network augmented with differentiable stack is equivalent to push Down Automata (PDA) </vt:lpstr>
      <vt:lpstr>Tensor Network augmented with differentiable stack is equivalent to push Down Automata (PDA) </vt:lpstr>
      <vt:lpstr>Outcomes</vt:lpstr>
      <vt:lpstr>Outcomes</vt:lpstr>
      <vt:lpstr>Outcomes</vt:lpstr>
      <vt:lpstr>Outcomes</vt:lpstr>
      <vt:lpstr>Stability of NNPDA</vt:lpstr>
      <vt:lpstr>Empirical Performance ON CFLs</vt:lpstr>
      <vt:lpstr>RNNs on Context free Languages </vt:lpstr>
      <vt:lpstr>RNNs on Context free Languages </vt:lpstr>
      <vt:lpstr>Towards Neuro-Symbolic AI</vt:lpstr>
      <vt:lpstr>Towards Neuro-Symbolic AI</vt:lpstr>
      <vt:lpstr>Towards Neuro-Symbolic AI</vt:lpstr>
      <vt:lpstr>Towards Neuro-Symbolic AI</vt:lpstr>
      <vt:lpstr>Towards Rule Based System</vt:lpstr>
      <vt:lpstr>Towards Rule Based System</vt:lpstr>
      <vt:lpstr>Towards Rule Based System</vt:lpstr>
      <vt:lpstr>Neural State PDA (NSPDA)</vt:lpstr>
      <vt:lpstr>Neural State PDA (NSPDA)</vt:lpstr>
      <vt:lpstr>Neural State PDA (NSPDA)</vt:lpstr>
      <vt:lpstr>Contributions</vt:lpstr>
      <vt:lpstr>Contributions</vt:lpstr>
      <vt:lpstr>Contributions</vt:lpstr>
      <vt:lpstr>Contributions</vt:lpstr>
      <vt:lpstr>Contributions</vt:lpstr>
      <vt:lpstr>NSPDA compared with other memory models</vt:lpstr>
      <vt:lpstr>NSPDA compared with other memory models</vt:lpstr>
      <vt:lpstr>NSPDA compared with other memory models</vt:lpstr>
      <vt:lpstr>NSPDA compared with other memory models</vt:lpstr>
      <vt:lpstr>NSPDA compared with other memory models</vt:lpstr>
      <vt:lpstr>A simple PDA for palindrome recognition</vt:lpstr>
      <vt:lpstr>Extracted PDA for palindrome grammar using Designed NSPDA </vt:lpstr>
      <vt:lpstr>A simple PDA for palindrome recognition</vt:lpstr>
      <vt:lpstr>DiffStk-RNN Architecture</vt:lpstr>
      <vt:lpstr>Tensor RNNs have stable performance even for very long strings </vt:lpstr>
      <vt:lpstr>Define stack class</vt:lpstr>
      <vt:lpstr>Define stack class</vt:lpstr>
      <vt:lpstr>Some code how it works</vt:lpstr>
      <vt:lpstr>Tensor Tree RNN</vt:lpstr>
      <vt:lpstr>Equation verification for tensor tree RNNs</vt:lpstr>
      <vt:lpstr>Equation verification for tensor tree RNNs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augmented NNs</dc:title>
  <dc:creator>Ankur Mali</dc:creator>
  <cp:lastModifiedBy>Ankur Mali</cp:lastModifiedBy>
  <cp:revision>1</cp:revision>
  <dcterms:created xsi:type="dcterms:W3CDTF">2022-04-06T01:18:42Z</dcterms:created>
  <dcterms:modified xsi:type="dcterms:W3CDTF">2022-04-06T16:58:55Z</dcterms:modified>
</cp:coreProperties>
</file>